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55" r:id="rId2"/>
    <p:sldMasterId id="2147483657" r:id="rId3"/>
    <p:sldMasterId id="2147483659" r:id="rId4"/>
    <p:sldMasterId id="2147483661" r:id="rId5"/>
  </p:sldMasterIdLst>
  <p:notesMasterIdLst>
    <p:notesMasterId r:id="rId22"/>
  </p:notesMasterIdLst>
  <p:handoutMasterIdLst>
    <p:handoutMasterId r:id="rId23"/>
  </p:handoutMasterIdLst>
  <p:sldIdLst>
    <p:sldId id="283" r:id="rId6"/>
    <p:sldId id="301" r:id="rId7"/>
    <p:sldId id="287" r:id="rId8"/>
    <p:sldId id="288" r:id="rId9"/>
    <p:sldId id="300" r:id="rId10"/>
    <p:sldId id="302" r:id="rId11"/>
    <p:sldId id="303" r:id="rId12"/>
    <p:sldId id="304" r:id="rId13"/>
    <p:sldId id="297" r:id="rId14"/>
    <p:sldId id="316" r:id="rId15"/>
    <p:sldId id="317" r:id="rId16"/>
    <p:sldId id="318" r:id="rId17"/>
    <p:sldId id="305" r:id="rId18"/>
    <p:sldId id="289" r:id="rId19"/>
    <p:sldId id="319" r:id="rId20"/>
    <p:sldId id="306" r:id="rId21"/>
  </p:sldIdLst>
  <p:sldSz cx="12196763"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_图片版" id="{E8D0D622-F6C6-F44A-B365-B4A5FF6195C2}">
          <p14:sldIdLst>
            <p14:sldId id="283"/>
          </p14:sldIdLst>
        </p14:section>
        <p14:section name="目录页" id="{9D221634-295C-7843-AF5C-A0CB4F229241}">
          <p14:sldIdLst>
            <p14:sldId id="301"/>
          </p14:sldIdLst>
        </p14:section>
        <p14:section name="章节页" id="{FD05EE94-C931-8C4B-83A2-004B32AA1207}">
          <p14:sldIdLst>
            <p14:sldId id="287"/>
            <p14:sldId id="288"/>
            <p14:sldId id="300"/>
            <p14:sldId id="302"/>
            <p14:sldId id="303"/>
            <p14:sldId id="304"/>
            <p14:sldId id="297"/>
            <p14:sldId id="316"/>
            <p14:sldId id="317"/>
            <p14:sldId id="318"/>
            <p14:sldId id="305"/>
            <p14:sldId id="289"/>
            <p14:sldId id="319"/>
          </p14:sldIdLst>
        </p14:section>
        <p14:section name="结束页" id="{3F9D54A7-3BE2-2540-BB4C-DFE5509085F3}">
          <p14:sldIdLst>
            <p14:sldId id="306"/>
          </p14:sldIdLst>
        </p14:section>
      </p14:sectionLst>
    </p:ext>
    <p:ext uri="{EFAFB233-063F-42B5-8137-9DF3F51BA10A}">
      <p15:sldGuideLst xmlns:p15="http://schemas.microsoft.com/office/powerpoint/2012/main">
        <p15:guide id="1" pos="3682">
          <p15:clr>
            <a:srgbClr val="A4A3A4"/>
          </p15:clr>
        </p15:guide>
        <p15:guide id="2" orient="horz" pos="731">
          <p15:clr>
            <a:srgbClr val="A4A3A4"/>
          </p15:clr>
        </p15:guide>
        <p15:guide id="3" pos="356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666666"/>
    <a:srgbClr val="90A4B5"/>
    <a:srgbClr val="99CCFF"/>
    <a:srgbClr val="0099FF"/>
    <a:srgbClr val="CCECFF"/>
    <a:srgbClr val="FFFFFF"/>
    <a:srgbClr val="C5E2FF"/>
    <a:srgbClr val="1C1C1C"/>
    <a:srgbClr val="5757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833802-FEF1-4C79-8D5D-14CF1EAF98D9}"/>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96193" autoAdjust="0"/>
  </p:normalViewPr>
  <p:slideViewPr>
    <p:cSldViewPr snapToGrid="0" snapToObjects="1">
      <p:cViewPr varScale="1">
        <p:scale>
          <a:sx n="98" d="100"/>
          <a:sy n="98" d="100"/>
        </p:scale>
        <p:origin x="72" y="108"/>
      </p:cViewPr>
      <p:guideLst>
        <p:guide pos="3682"/>
        <p:guide orient="horz" pos="731"/>
        <p:guide pos="3565"/>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9/29/2024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15</a:t>
            </a:fld>
            <a:endParaRPr lang="en-US"/>
          </a:p>
        </p:txBody>
      </p:sp>
    </p:spTree>
    <p:extLst>
      <p:ext uri="{BB962C8B-B14F-4D97-AF65-F5344CB8AC3E}">
        <p14:creationId xmlns:p14="http://schemas.microsoft.com/office/powerpoint/2010/main" val="1968289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6"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201" y="1231615"/>
            <a:ext cx="9703492" cy="639354"/>
          </a:xfrm>
        </p:spPr>
        <p:txBody>
          <a:bodyPr/>
          <a:lstStyle>
            <a:lvl1pPr>
              <a:defRPr/>
            </a:lvl1pPr>
          </a:lstStyle>
          <a:p>
            <a:r>
              <a:rPr lang="zh-CN" altLang="en-US" dirty="0"/>
              <a:t>目录</a:t>
            </a:r>
          </a:p>
        </p:txBody>
      </p:sp>
      <p:sp>
        <p:nvSpPr>
          <p:cNvPr id="3" name="内容占位符 2"/>
          <p:cNvSpPr>
            <a:spLocks noGrp="1"/>
          </p:cNvSpPr>
          <p:nvPr>
            <p:ph idx="1"/>
          </p:nvPr>
        </p:nvSpPr>
        <p:spPr>
          <a:xfrm>
            <a:off x="1417253" y="2083433"/>
            <a:ext cx="9362259" cy="3793272"/>
          </a:xfrm>
        </p:spPr>
        <p:txBody>
          <a:bodyPr/>
          <a:lstStyle>
            <a:lvl1pPr>
              <a:defRPr>
                <a:solidFill>
                  <a:schemeClr val="tx1"/>
                </a:solidFill>
              </a:defRPr>
            </a:lvl1pPr>
          </a:lstStyle>
          <a:p>
            <a:pPr lvl="0"/>
            <a:r>
              <a:rPr lang="zh-CN" altLang="en-US" dirty="0"/>
              <a:t>单击此处编辑母版文本样式</a:t>
            </a:r>
            <a:endParaRPr lang="en-US" altLang="zh-CN" dirty="0"/>
          </a:p>
          <a:p>
            <a:pPr lvl="0"/>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p:spPr>
        <p:txBody>
          <a:bodyPr>
            <a:normAutofit/>
          </a:bodyPr>
          <a:lstStyle>
            <a:lvl1pPr algn="ctr">
              <a:defRPr sz="4000">
                <a:latin typeface="微软雅黑" panose="020B0503020204020204" pitchFamily="34" charset="-122"/>
                <a:ea typeface="微软雅黑" panose="020B0503020204020204" pitchFamily="34" charset="-122"/>
              </a:defRPr>
            </a:lvl1pPr>
          </a:lstStyle>
          <a:p>
            <a:r>
              <a:rPr lang="zh-CN" altLang="en-US" dirty="0"/>
              <a:t>微软雅黑 </a:t>
            </a:r>
            <a:r>
              <a:rPr lang="en-US" altLang="zh-CN" dirty="0"/>
              <a:t>40pt </a:t>
            </a:r>
            <a:r>
              <a:rPr lang="zh-CN" altLang="en-US" dirty="0"/>
              <a:t>，居中，最多两行</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609679" y="1599829"/>
            <a:ext cx="5412493" cy="4526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4592" y="1599829"/>
            <a:ext cx="5412492" cy="4526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929260" y="1393895"/>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2403283"/>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a:fillRect/>
          </a:stretch>
        </p:blipFill>
        <p:spPr>
          <a:xfrm>
            <a:off x="0" y="0"/>
            <a:ext cx="12196996" cy="5602265"/>
          </a:xfrm>
          <a:prstGeom prst="rect">
            <a:avLst/>
          </a:prstGeom>
        </p:spPr>
      </p:pic>
      <p:sp>
        <p:nvSpPr>
          <p:cNvPr id="10" name="L 形 10"/>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1"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srcRect/>
          <a:stretch>
            <a:fillRect/>
          </a:stretch>
        </p:blipFill>
        <p:spPr>
          <a:xfrm>
            <a:off x="1" y="0"/>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screen"/>
          <a:stretch>
            <a:fillRect/>
          </a:stretch>
        </p:blipFill>
        <p:spPr>
          <a:xfrm>
            <a:off x="0" y="-3"/>
            <a:ext cx="12196762" cy="5602265"/>
          </a:xfrm>
          <a:prstGeom prst="rect">
            <a:avLst/>
          </a:prstGeom>
        </p:spPr>
      </p:pic>
      <p:sp>
        <p:nvSpPr>
          <p:cNvPr id="2" name="Title 1"/>
          <p:cNvSpPr>
            <a:spLocks noGrp="1"/>
          </p:cNvSpPr>
          <p:nvPr>
            <p:ph type="ctrTitle" hasCustomPrompt="1"/>
          </p:nvPr>
        </p:nvSpPr>
        <p:spPr>
          <a:xfrm>
            <a:off x="896462" y="907581"/>
            <a:ext cx="7240147" cy="690255"/>
          </a:xfrm>
          <a:prstGeom prst="rect">
            <a:avLst/>
          </a:prstGeom>
        </p:spPr>
        <p:txBody>
          <a:bodyPr lIns="0" tIns="0" rIns="0" bIns="0" anchor="t">
            <a:normAutofit/>
          </a:bodyPr>
          <a:lstStyle>
            <a:lvl1pPr algn="l">
              <a:lnSpc>
                <a:spcPts val="3440"/>
              </a:lnSpc>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 name="Text Placeholder 5"/>
          <p:cNvSpPr>
            <a:spLocks noGrp="1"/>
          </p:cNvSpPr>
          <p:nvPr>
            <p:ph type="body" sz="quarter" idx="10" hasCustomPrompt="1"/>
          </p:nvPr>
        </p:nvSpPr>
        <p:spPr>
          <a:xfrm>
            <a:off x="929259" y="1949372"/>
            <a:ext cx="7207349"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a:fillRect/>
          </a:stretch>
        </p:blipFill>
        <p:spPr>
          <a:xfrm>
            <a:off x="1" y="-36206"/>
            <a:ext cx="12196763" cy="5638471"/>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微软雅黑" panose="020B0503020204020204" pitchFamily="34" charset="-122"/>
                <a:ea typeface="微软雅黑" panose="020B0503020204020204" pitchFamily="34" charset="-122"/>
              </a:defRPr>
            </a:lvl1pPr>
            <a:lvl2pPr marL="593725" indent="0" algn="ctr">
              <a:buNone/>
              <a:defRPr sz="2600"/>
            </a:lvl2pPr>
            <a:lvl3pPr marL="1188085" indent="0" algn="ctr">
              <a:buNone/>
              <a:defRPr sz="2340"/>
            </a:lvl3pPr>
            <a:lvl4pPr marL="1781810" indent="0" algn="ctr">
              <a:buNone/>
              <a:defRPr sz="2080"/>
            </a:lvl4pPr>
            <a:lvl5pPr marL="2375535" indent="0" algn="ctr">
              <a:buNone/>
              <a:defRPr sz="2080"/>
            </a:lvl5pPr>
            <a:lvl6pPr marL="2969260" indent="0" algn="ctr">
              <a:buNone/>
              <a:defRPr sz="2080"/>
            </a:lvl6pPr>
            <a:lvl7pPr marL="3563620" indent="0" algn="ctr">
              <a:buNone/>
              <a:defRPr sz="2080"/>
            </a:lvl7pPr>
            <a:lvl8pPr marL="4157345" indent="0" algn="ctr">
              <a:buNone/>
              <a:defRPr sz="2080"/>
            </a:lvl8pPr>
            <a:lvl9pPr marL="4751070" indent="0" algn="ctr">
              <a:buNone/>
              <a:defRPr sz="2080"/>
            </a:lvl9pPr>
          </a:lstStyle>
          <a:p>
            <a:r>
              <a:rPr lang="zh-CN" altLang="en-US" dirty="0"/>
              <a:t>单击此处添加标题</a:t>
            </a:r>
            <a:endParaRPr lang="en-US" dirty="0"/>
          </a:p>
        </p:txBody>
      </p:sp>
      <p:sp>
        <p:nvSpPr>
          <p:cNvPr id="7" name="Content Placeholder 2"/>
          <p:cNvSpPr>
            <a:spLocks noGrp="1"/>
          </p:cNvSpPr>
          <p:nvPr>
            <p:ph idx="10" hasCustomPrompt="1"/>
          </p:nvPr>
        </p:nvSpPr>
        <p:spPr>
          <a:xfrm>
            <a:off x="736908" y="1501989"/>
            <a:ext cx="10733557" cy="4690459"/>
          </a:xfrm>
          <a:prstGeom prst="rect">
            <a:avLst/>
          </a:prstGeom>
        </p:spPr>
        <p:txBody>
          <a:bodyPr lIns="0" tIns="0" rIns="0" bIns="0"/>
          <a:lstStyle>
            <a:lvl1pPr marL="12065" indent="0">
              <a:lnSpc>
                <a:spcPct val="100000"/>
              </a:lnSpc>
              <a:spcBef>
                <a:spcPts val="0"/>
              </a:spcBef>
              <a:buFontTx/>
              <a:buNone/>
              <a:tabLst>
                <a:tab pos="1208405" algn="ctr"/>
              </a:tabLst>
              <a:defRPr sz="18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525780" indent="-171450">
              <a:buFont typeface="Arial" panose="020B0604020202020204" pitchFamily="34" charset="0"/>
              <a:buChar char="•"/>
              <a:tabLst>
                <a:tab pos="1208405" algn="ctr"/>
              </a:tabLst>
              <a:defRPr sz="1300" baseline="0"/>
            </a:lvl2pPr>
            <a:lvl3pPr marL="525780" indent="-171450">
              <a:buFont typeface="Arial" panose="020B0604020202020204" pitchFamily="34" charset="0"/>
              <a:buChar char="•"/>
              <a:tabLst>
                <a:tab pos="1208405" algn="ctr"/>
              </a:tabLst>
              <a:defRPr sz="1300" baseline="0"/>
            </a:lvl3pPr>
            <a:lvl4pPr marL="525780" indent="-171450">
              <a:buFont typeface="Arial" panose="020B0604020202020204" pitchFamily="34" charset="0"/>
              <a:buChar char="•"/>
              <a:tabLst>
                <a:tab pos="1208405" algn="ctr"/>
              </a:tabLst>
              <a:defRPr sz="1300" baseline="0"/>
            </a:lvl4pPr>
            <a:lvl5pPr marL="525780" indent="-171450">
              <a:buFont typeface="Arial" panose="020B0604020202020204" pitchFamily="34" charset="0"/>
              <a:buChar char="•"/>
              <a:tabLst>
                <a:tab pos="1208405" algn="ctr"/>
              </a:tabLst>
              <a:defRPr sz="1300" baseline="0"/>
            </a:lvl5pPr>
          </a:lstStyle>
          <a:p>
            <a:pPr lvl="0"/>
            <a:r>
              <a:rPr lang="zh-CN" altLang="en-US" dirty="0"/>
              <a:t>单击此处添加文本</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微软雅黑" panose="020B0503020204020204" pitchFamily="34" charset="-122"/>
                <a:ea typeface="微软雅黑" panose="020B0503020204020204" pitchFamily="34" charset="-122"/>
              </a:defRPr>
            </a:lvl1pPr>
            <a:lvl2pPr marL="593725" indent="0" algn="ctr">
              <a:buNone/>
              <a:defRPr sz="2600"/>
            </a:lvl2pPr>
            <a:lvl3pPr marL="1188085" indent="0" algn="ctr">
              <a:buNone/>
              <a:defRPr sz="2340"/>
            </a:lvl3pPr>
            <a:lvl4pPr marL="1781810" indent="0" algn="ctr">
              <a:buNone/>
              <a:defRPr sz="2080"/>
            </a:lvl4pPr>
            <a:lvl5pPr marL="2375535" indent="0" algn="ctr">
              <a:buNone/>
              <a:defRPr sz="2080"/>
            </a:lvl5pPr>
            <a:lvl6pPr marL="2969260" indent="0" algn="ctr">
              <a:buNone/>
              <a:defRPr sz="2080"/>
            </a:lvl6pPr>
            <a:lvl7pPr marL="3563620" indent="0" algn="ctr">
              <a:buNone/>
              <a:defRPr sz="2080"/>
            </a:lvl7pPr>
            <a:lvl8pPr marL="4157345" indent="0" algn="ctr">
              <a:buNone/>
              <a:defRPr sz="2080"/>
            </a:lvl8pPr>
            <a:lvl9pPr marL="4751070" indent="0" algn="ctr">
              <a:buNone/>
              <a:defRPr sz="2080"/>
            </a:lvl9pPr>
          </a:lstStyle>
          <a:p>
            <a:r>
              <a:rPr lang="zh-CN" altLang="en-US" dirty="0"/>
              <a:t>单击此处添加标题</a:t>
            </a:r>
            <a:endParaRPr lang="en-US" dirty="0"/>
          </a:p>
        </p:txBody>
      </p:sp>
      <p:sp>
        <p:nvSpPr>
          <p:cNvPr id="7" name="Content Placeholder 2"/>
          <p:cNvSpPr>
            <a:spLocks noGrp="1"/>
          </p:cNvSpPr>
          <p:nvPr>
            <p:ph idx="10" hasCustomPrompt="1"/>
          </p:nvPr>
        </p:nvSpPr>
        <p:spPr>
          <a:xfrm>
            <a:off x="736908" y="1501989"/>
            <a:ext cx="10733557" cy="4690459"/>
          </a:xfrm>
          <a:prstGeom prst="rect">
            <a:avLst/>
          </a:prstGeom>
        </p:spPr>
        <p:txBody>
          <a:bodyPr lIns="0" tIns="0" rIns="0" bIns="0"/>
          <a:lstStyle>
            <a:lvl1pPr marL="12065" indent="0">
              <a:lnSpc>
                <a:spcPct val="100000"/>
              </a:lnSpc>
              <a:spcBef>
                <a:spcPts val="0"/>
              </a:spcBef>
              <a:buFontTx/>
              <a:buNone/>
              <a:tabLst>
                <a:tab pos="1208405" algn="ctr"/>
              </a:tabLst>
              <a:defRPr sz="18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525780" indent="-171450">
              <a:buFont typeface="Arial" panose="020B0604020202020204" pitchFamily="34" charset="0"/>
              <a:buChar char="•"/>
              <a:tabLst>
                <a:tab pos="1208405" algn="ctr"/>
              </a:tabLst>
              <a:defRPr sz="1300" baseline="0"/>
            </a:lvl2pPr>
            <a:lvl3pPr marL="525780" indent="-171450">
              <a:buFont typeface="Arial" panose="020B0604020202020204" pitchFamily="34" charset="0"/>
              <a:buChar char="•"/>
              <a:tabLst>
                <a:tab pos="1208405" algn="ctr"/>
              </a:tabLst>
              <a:defRPr sz="1300" baseline="0"/>
            </a:lvl3pPr>
            <a:lvl4pPr marL="525780" indent="-171450">
              <a:buFont typeface="Arial" panose="020B0604020202020204" pitchFamily="34" charset="0"/>
              <a:buChar char="•"/>
              <a:tabLst>
                <a:tab pos="1208405" algn="ctr"/>
              </a:tabLst>
              <a:defRPr sz="1300" baseline="0"/>
            </a:lvl4pPr>
            <a:lvl5pPr marL="525780" indent="-171450">
              <a:buFont typeface="Arial" panose="020B0604020202020204" pitchFamily="34" charset="0"/>
              <a:buChar char="•"/>
              <a:tabLst>
                <a:tab pos="1208405" algn="ctr"/>
              </a:tabLst>
              <a:defRPr sz="1300" baseline="0"/>
            </a:lvl5pPr>
          </a:lstStyle>
          <a:p>
            <a:pPr lvl="0"/>
            <a:r>
              <a:rPr lang="zh-CN" altLang="en-US" dirty="0"/>
              <a:t>单击此处添加文本</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theme" Target="../theme/theme5.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6146" name="Picture 2" descr="C:\Users\q00464724\AppData\Roaming\eSpace_Desktop\UserData\q00464724\imagefiles\originalImgfiles\D4027C3C-C7FE-4159-8B4B-479CC5ADE65F.JP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588" y="0"/>
            <a:ext cx="12193587" cy="6858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1188085"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7180" indent="-297180" algn="l" defTabSz="1188085" rtl="0" eaLnBrk="1" latinLnBrk="0" hangingPunct="1">
        <a:lnSpc>
          <a:spcPct val="90000"/>
        </a:lnSpc>
        <a:spcBef>
          <a:spcPts val="1300"/>
        </a:spcBef>
        <a:buFont typeface="Arial" panose="020B0604020202020204" pitchFamily="34" charset="0"/>
        <a:buChar char="•"/>
        <a:defRPr sz="3635" kern="1200">
          <a:solidFill>
            <a:schemeClr val="tx1"/>
          </a:solidFill>
          <a:latin typeface="+mn-lt"/>
          <a:ea typeface="+mn-ea"/>
          <a:cs typeface="+mn-cs"/>
        </a:defRPr>
      </a:lvl1pPr>
      <a:lvl2pPr marL="890905" indent="-297180" algn="l" defTabSz="1188085" rtl="0" eaLnBrk="1" latinLnBrk="0" hangingPunct="1">
        <a:lnSpc>
          <a:spcPct val="90000"/>
        </a:lnSpc>
        <a:spcBef>
          <a:spcPts val="650"/>
        </a:spcBef>
        <a:buFont typeface="Arial" panose="020B0604020202020204" pitchFamily="34" charset="0"/>
        <a:buChar char="•"/>
        <a:defRPr sz="3120" kern="1200">
          <a:solidFill>
            <a:schemeClr val="tx1"/>
          </a:solidFill>
          <a:latin typeface="+mn-lt"/>
          <a:ea typeface="+mn-ea"/>
          <a:cs typeface="+mn-cs"/>
        </a:defRPr>
      </a:lvl2pPr>
      <a:lvl3pPr marL="1484630" indent="-297180" algn="l" defTabSz="1188085" rtl="0" eaLnBrk="1" latinLnBrk="0" hangingPunct="1">
        <a:lnSpc>
          <a:spcPct val="90000"/>
        </a:lnSpc>
        <a:spcBef>
          <a:spcPts val="650"/>
        </a:spcBef>
        <a:buFont typeface="Arial" panose="020B0604020202020204" pitchFamily="34" charset="0"/>
        <a:buChar char="•"/>
        <a:defRPr sz="2600" kern="1200">
          <a:solidFill>
            <a:schemeClr val="tx1"/>
          </a:solidFill>
          <a:latin typeface="+mn-lt"/>
          <a:ea typeface="+mn-ea"/>
          <a:cs typeface="+mn-cs"/>
        </a:defRPr>
      </a:lvl3pPr>
      <a:lvl4pPr marL="207835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4pPr>
      <a:lvl5pPr marL="267271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smtClean="0">
                <a:solidFill>
                  <a:srgbClr val="1D1D1B"/>
                </a:solidFill>
                <a:latin typeface="Arial" panose="020B0604020202020204" pitchFamily="34" charset="0"/>
                <a:cs typeface="Arial" panose="020B0604020202020204" pitchFamily="34" charset="0"/>
              </a:rPr>
              <a:t>‹#›</a:t>
            </a:fld>
            <a:endParaRPr lang="en-US" sz="975"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12216278" y="2931937"/>
            <a:ext cx="1982916"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186C</a:t>
                </a:r>
              </a:p>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200/16/46</a:t>
                </a:r>
              </a:p>
            </p:txBody>
          </p:sp>
          <p:sp>
            <p:nvSpPr>
              <p:cNvPr id="45"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185C</a:t>
                </a:r>
              </a:p>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199/0/11</a:t>
                </a:r>
              </a:p>
            </p:txBody>
          </p:sp>
          <p:sp>
            <p:nvSpPr>
              <p:cNvPr id="46" name="文本框 31"/>
              <p:cNvSpPr txBox="1"/>
              <p:nvPr userDrawn="1"/>
            </p:nvSpPr>
            <p:spPr>
              <a:xfrm>
                <a:off x="12326898" y="2207613"/>
                <a:ext cx="384721" cy="153888"/>
              </a:xfrm>
              <a:prstGeom prst="rect">
                <a:avLst/>
              </a:prstGeom>
              <a:noFill/>
            </p:spPr>
            <p:txBody>
              <a:bodyPr wrap="none" lIns="0" tIns="0" rIns="0" bIns="0" rtlCol="0">
                <a:spAutoFit/>
              </a:bodyPr>
              <a:lstStyle/>
              <a:p>
                <a:pPr algn="ctr">
                  <a:lnSpc>
                    <a:spcPct val="100000"/>
                  </a:lnSpc>
                </a:pPr>
                <a:r>
                  <a:rPr kumimoji="1" lang="zh-CN" altLang="en-US" sz="1000" dirty="0">
                    <a:solidFill>
                      <a:schemeClr val="tx1"/>
                    </a:solidFill>
                    <a:latin typeface="微软雅黑" panose="020B0503020204020204" pitchFamily="34" charset="-122"/>
                    <a:ea typeface="微软雅黑" panose="020B0503020204020204" pitchFamily="34" charset="-122"/>
                  </a:rPr>
                  <a:t>品牌色</a:t>
                </a:r>
              </a:p>
            </p:txBody>
          </p:sp>
        </p:grpSp>
        <p:grpSp>
          <p:nvGrpSpPr>
            <p:cNvPr id="27" name="组合 26"/>
            <p:cNvGrpSpPr/>
            <p:nvPr userDrawn="1"/>
          </p:nvGrpSpPr>
          <p:grpSpPr>
            <a:xfrm>
              <a:off x="12216278" y="3080825"/>
              <a:ext cx="1982912" cy="3785795"/>
              <a:chOff x="12216278" y="3080825"/>
              <a:chExt cx="1982912" cy="3785795"/>
            </a:xfrm>
          </p:grpSpPr>
          <p:sp>
            <p:nvSpPr>
              <p:cNvPr id="28"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234/90/79</a:t>
                </a:r>
              </a:p>
            </p:txBody>
          </p:sp>
          <p:sp>
            <p:nvSpPr>
              <p:cNvPr id="29"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120/0/15</a:t>
                </a:r>
              </a:p>
            </p:txBody>
          </p:sp>
          <p:sp>
            <p:nvSpPr>
              <p:cNvPr id="30" name="文本框 15"/>
              <p:cNvSpPr txBox="1"/>
              <p:nvPr userDrawn="1"/>
            </p:nvSpPr>
            <p:spPr>
              <a:xfrm>
                <a:off x="12216278" y="3080825"/>
                <a:ext cx="569387" cy="153888"/>
              </a:xfrm>
              <a:prstGeom prst="rect">
                <a:avLst/>
              </a:prstGeom>
              <a:noFill/>
            </p:spPr>
            <p:txBody>
              <a:bodyPr wrap="square" lIns="0" tIns="0" rIns="0" bIns="0" rtlCol="0" anchor="b" anchorCtr="0">
                <a:spAutoFit/>
              </a:bodyPr>
              <a:lstStyle/>
              <a:p>
                <a:pPr algn="ctr">
                  <a:lnSpc>
                    <a:spcPct val="100000"/>
                  </a:lnSpc>
                </a:pPr>
                <a:r>
                  <a:rPr kumimoji="1" lang="zh-CN" altLang="en-US" sz="1000" dirty="0">
                    <a:solidFill>
                      <a:schemeClr val="tx1"/>
                    </a:solidFill>
                    <a:latin typeface="微软雅黑" panose="020B0503020204020204" pitchFamily="34" charset="-122"/>
                    <a:ea typeface="微软雅黑" panose="020B0503020204020204" pitchFamily="34" charset="-122"/>
                  </a:rPr>
                  <a:t>辅助色</a:t>
                </a:r>
              </a:p>
            </p:txBody>
          </p:sp>
          <p:sp>
            <p:nvSpPr>
              <p:cNvPr id="31"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248/181/60</a:t>
                </a:r>
              </a:p>
            </p:txBody>
          </p:sp>
          <p:sp>
            <p:nvSpPr>
              <p:cNvPr id="32"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235/92/1</a:t>
                </a:r>
              </a:p>
            </p:txBody>
          </p:sp>
          <p:sp>
            <p:nvSpPr>
              <p:cNvPr id="33"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137/137/137</a:t>
                </a:r>
              </a:p>
            </p:txBody>
          </p:sp>
          <p:sp>
            <p:nvSpPr>
              <p:cNvPr id="34"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35/24/21</a:t>
                </a:r>
              </a:p>
            </p:txBody>
          </p:sp>
          <p:sp>
            <p:nvSpPr>
              <p:cNvPr id="35"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RGB 221/221/221</a:t>
                </a:r>
              </a:p>
            </p:txBody>
          </p:sp>
          <p:sp>
            <p:nvSpPr>
              <p:cNvPr id="36"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233/140/128</a:t>
                </a:r>
              </a:p>
            </p:txBody>
          </p:sp>
          <p:sp>
            <p:nvSpPr>
              <p:cNvPr id="37"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159/0/1</a:t>
                </a:r>
              </a:p>
            </p:txBody>
          </p:sp>
          <p:sp>
            <p:nvSpPr>
              <p:cNvPr id="38"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RGB 245/220/87</a:t>
                </a:r>
              </a:p>
            </p:txBody>
          </p:sp>
          <p:sp>
            <p:nvSpPr>
              <p:cNvPr id="39"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240/133/0</a:t>
                </a:r>
              </a:p>
            </p:txBody>
          </p:sp>
          <p:sp>
            <p:nvSpPr>
              <p:cNvPr id="40"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181/181/181</a:t>
                </a:r>
              </a:p>
            </p:txBody>
          </p:sp>
          <p:sp>
            <p:nvSpPr>
              <p:cNvPr id="42"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89/87/87</a:t>
                </a:r>
              </a:p>
            </p:txBody>
          </p:sp>
          <p:sp>
            <p:nvSpPr>
              <p:cNvPr id="43"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RGB 255/255/255</a:t>
                </a:r>
              </a:p>
            </p:txBody>
          </p:sp>
        </p:grpSp>
      </p:grpSp>
    </p:spTree>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1188085"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7180" indent="-297180" algn="l" defTabSz="1188085" rtl="0" eaLnBrk="1" latinLnBrk="0" hangingPunct="1">
        <a:lnSpc>
          <a:spcPct val="90000"/>
        </a:lnSpc>
        <a:spcBef>
          <a:spcPts val="1300"/>
        </a:spcBef>
        <a:buFont typeface="Arial" panose="020B0604020202020204" pitchFamily="34" charset="0"/>
        <a:buChar char="•"/>
        <a:defRPr sz="3635" kern="1200">
          <a:solidFill>
            <a:schemeClr val="tx1"/>
          </a:solidFill>
          <a:latin typeface="+mn-lt"/>
          <a:ea typeface="+mn-ea"/>
          <a:cs typeface="+mn-cs"/>
        </a:defRPr>
      </a:lvl1pPr>
      <a:lvl2pPr marL="890905" indent="-297180" algn="l" defTabSz="1188085" rtl="0" eaLnBrk="1" latinLnBrk="0" hangingPunct="1">
        <a:lnSpc>
          <a:spcPct val="90000"/>
        </a:lnSpc>
        <a:spcBef>
          <a:spcPts val="650"/>
        </a:spcBef>
        <a:buFont typeface="Arial" panose="020B0604020202020204" pitchFamily="34" charset="0"/>
        <a:buChar char="•"/>
        <a:defRPr sz="3120" kern="1200">
          <a:solidFill>
            <a:schemeClr val="tx1"/>
          </a:solidFill>
          <a:latin typeface="+mn-lt"/>
          <a:ea typeface="+mn-ea"/>
          <a:cs typeface="+mn-cs"/>
        </a:defRPr>
      </a:lvl2pPr>
      <a:lvl3pPr marL="1484630" indent="-297180" algn="l" defTabSz="1188085" rtl="0" eaLnBrk="1" latinLnBrk="0" hangingPunct="1">
        <a:lnSpc>
          <a:spcPct val="90000"/>
        </a:lnSpc>
        <a:spcBef>
          <a:spcPts val="650"/>
        </a:spcBef>
        <a:buFont typeface="Arial" panose="020B0604020202020204" pitchFamily="34" charset="0"/>
        <a:buChar char="•"/>
        <a:defRPr sz="2600" kern="1200">
          <a:solidFill>
            <a:schemeClr val="tx1"/>
          </a:solidFill>
          <a:latin typeface="+mn-lt"/>
          <a:ea typeface="+mn-ea"/>
          <a:cs typeface="+mn-cs"/>
        </a:defRPr>
      </a:lvl3pPr>
      <a:lvl4pPr marL="207835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4pPr>
      <a:lvl5pPr marL="267271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1188085" rtl="0" eaLnBrk="1" latinLnBrk="0" hangingPunct="1">
        <a:lnSpc>
          <a:spcPct val="90000"/>
        </a:lnSpc>
        <a:spcBef>
          <a:spcPct val="0"/>
        </a:spcBef>
        <a:buNone/>
        <a:defRPr sz="5000" b="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p:titleStyle>
    <p:bodyStyle>
      <a:lvl1pPr marL="0" indent="0" algn="l" defTabSz="1188085"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8085" rtl="0" eaLnBrk="1" latinLnBrk="0" hangingPunct="1">
        <a:lnSpc>
          <a:spcPct val="90000"/>
        </a:lnSpc>
        <a:spcBef>
          <a:spcPts val="650"/>
        </a:spcBef>
        <a:buFont typeface="Arial" panose="020B0604020202020204" pitchFamily="34" charset="0"/>
        <a:buNone/>
        <a:defRPr sz="3120" kern="1200">
          <a:solidFill>
            <a:schemeClr val="tx1"/>
          </a:solidFill>
          <a:latin typeface="+mn-lt"/>
          <a:ea typeface="+mn-ea"/>
          <a:cs typeface="+mn-cs"/>
        </a:defRPr>
      </a:lvl2pPr>
      <a:lvl3pPr marL="1188085" indent="0" algn="l"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3pPr>
      <a:lvl4pPr marL="1781810"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4pPr>
      <a:lvl5pPr marL="2375535"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09629" y="468675"/>
            <a:ext cx="11377506" cy="10422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80" y="1599829"/>
            <a:ext cx="10977404" cy="452650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7" name="直接连接符 6"/>
          <p:cNvCxnSpPr/>
          <p:nvPr userDrawn="1"/>
        </p:nvCxnSpPr>
        <p:spPr>
          <a:xfrm>
            <a:off x="302459" y="468675"/>
            <a:ext cx="11541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5"/>
          <p:cNvSpPr>
            <a:spLocks noChangeArrowheads="1"/>
          </p:cNvSpPr>
          <p:nvPr userDrawn="1"/>
        </p:nvSpPr>
        <p:spPr bwMode="auto">
          <a:xfrm>
            <a:off x="3040917" y="6537794"/>
            <a:ext cx="272090" cy="195898"/>
          </a:xfrm>
          <a:prstGeom prst="rect">
            <a:avLst/>
          </a:prstGeom>
          <a:noFill/>
          <a:ln w="9525">
            <a:noFill/>
            <a:miter lim="800000"/>
          </a:ln>
        </p:spPr>
        <p:txBody>
          <a:bodyPr lIns="0" tIns="0" rIns="0" bIns="0"/>
          <a:lstStyle/>
          <a:p>
            <a:pPr defTabSz="1219200" eaLnBrk="0" hangingPunct="0">
              <a:lnSpc>
                <a:spcPct val="85000"/>
              </a:lnSpc>
              <a:defRPr/>
            </a:pPr>
            <a:fld id="{F350CB96-EF0E-44F1-90D2-2D2DCEB1810F}" type="slidenum">
              <a:rPr lang="de-DE" altLang="zh-CN" sz="900" smtClean="0">
                <a:solidFill>
                  <a:prstClr val="white">
                    <a:lumMod val="65000"/>
                  </a:prstClr>
                </a:solidFill>
              </a:rPr>
              <a:t>‹#›</a:t>
            </a:fld>
            <a:endParaRPr lang="en-GB" altLang="zh-CN" sz="900" dirty="0">
              <a:solidFill>
                <a:prstClr val="white">
                  <a:lumMod val="65000"/>
                </a:prstClr>
              </a:solidFill>
            </a:endParaRPr>
          </a:p>
        </p:txBody>
      </p:sp>
      <p:cxnSp>
        <p:nvCxnSpPr>
          <p:cNvPr id="11" name="直接连接符 10"/>
          <p:cNvCxnSpPr/>
          <p:nvPr userDrawn="1"/>
        </p:nvCxnSpPr>
        <p:spPr>
          <a:xfrm>
            <a:off x="327862" y="6371800"/>
            <a:ext cx="11541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图片 11" descr="leading-new-ict.png"/>
          <p:cNvPicPr>
            <a:picLocks noChangeAspect="1"/>
          </p:cNvPicPr>
          <p:nvPr userDrawn="1"/>
        </p:nvPicPr>
        <p:blipFill>
          <a:blip r:embed="rId6" cstate="print"/>
          <a:stretch>
            <a:fillRect/>
          </a:stretch>
        </p:blipFill>
        <p:spPr>
          <a:xfrm>
            <a:off x="10436944" y="243378"/>
            <a:ext cx="1431957" cy="107975"/>
          </a:xfrm>
          <a:prstGeom prst="rect">
            <a:avLst/>
          </a:prstGeom>
        </p:spPr>
      </p:pic>
      <p:sp>
        <p:nvSpPr>
          <p:cNvPr id="13" name="TextBox 12"/>
          <p:cNvSpPr txBox="1"/>
          <p:nvPr userDrawn="1"/>
        </p:nvSpPr>
        <p:spPr>
          <a:xfrm>
            <a:off x="-2903791" y="165062"/>
            <a:ext cx="2903791" cy="8452730"/>
          </a:xfrm>
          <a:prstGeom prst="rect">
            <a:avLst/>
          </a:prstGeom>
          <a:noFill/>
        </p:spPr>
        <p:txBody>
          <a:bodyPr wrap="square" rtlCol="0">
            <a:spAutoFit/>
          </a:bodyPr>
          <a:lstStyle/>
          <a:p>
            <a:pPr defTabSz="1219200">
              <a:lnSpc>
                <a:spcPct val="150000"/>
              </a:lnSpc>
            </a:pPr>
            <a:r>
              <a:rPr lang="zh-CN" altLang="en-US" sz="1400" dirty="0">
                <a:solidFill>
                  <a:prstClr val="white"/>
                </a:solidFill>
              </a:rPr>
              <a:t>排版：</a:t>
            </a:r>
            <a:r>
              <a:rPr lang="zh-CN" altLang="en-US" sz="1400" b="1" dirty="0">
                <a:solidFill>
                  <a:prstClr val="white"/>
                </a:solidFill>
              </a:rPr>
              <a:t>左对齐</a:t>
            </a:r>
            <a:endParaRPr lang="en-US" altLang="zh-CN" sz="1400" b="1" dirty="0">
              <a:solidFill>
                <a:prstClr val="white"/>
              </a:solidFill>
            </a:endParaRPr>
          </a:p>
          <a:p>
            <a:pPr defTabSz="1219200">
              <a:lnSpc>
                <a:spcPct val="150000"/>
              </a:lnSpc>
            </a:pPr>
            <a:r>
              <a:rPr lang="zh-CN" altLang="en-US" sz="1400" dirty="0">
                <a:solidFill>
                  <a:prstClr val="white"/>
                </a:solidFill>
              </a:rPr>
              <a:t>中文字体：</a:t>
            </a:r>
            <a:r>
              <a:rPr lang="zh-CN" altLang="en-US" sz="1400" b="1" dirty="0">
                <a:solidFill>
                  <a:prstClr val="white"/>
                </a:solidFill>
              </a:rPr>
              <a:t>微软雅黑</a:t>
            </a:r>
            <a:endParaRPr lang="en-US" altLang="zh-CN" sz="1400" dirty="0">
              <a:solidFill>
                <a:prstClr val="white"/>
              </a:solidFill>
            </a:endParaRPr>
          </a:p>
          <a:p>
            <a:pPr defTabSz="1219200">
              <a:lnSpc>
                <a:spcPct val="150000"/>
              </a:lnSpc>
            </a:pPr>
            <a:r>
              <a:rPr lang="zh-CN" altLang="en-US" sz="1400" dirty="0">
                <a:solidFill>
                  <a:prstClr val="white"/>
                </a:solidFill>
              </a:rPr>
              <a:t>英文字体：</a:t>
            </a:r>
            <a:r>
              <a:rPr lang="en-US" altLang="zh-CN" sz="1400" b="1" dirty="0">
                <a:solidFill>
                  <a:prstClr val="white"/>
                </a:solidFill>
              </a:rPr>
              <a:t>Arial</a:t>
            </a:r>
            <a:endParaRPr lang="en-US" altLang="zh-CN" sz="1400" dirty="0">
              <a:solidFill>
                <a:prstClr val="white"/>
              </a:solidFill>
            </a:endParaRPr>
          </a:p>
          <a:p>
            <a:pPr defTabSz="1219200">
              <a:lnSpc>
                <a:spcPct val="150000"/>
              </a:lnSpc>
            </a:pPr>
            <a:r>
              <a:rPr lang="zh-CN" altLang="en-US" sz="1400" dirty="0">
                <a:solidFill>
                  <a:prstClr val="white"/>
                </a:solidFill>
              </a:rPr>
              <a:t>正文颜色：</a:t>
            </a:r>
            <a:r>
              <a:rPr lang="en-US" altLang="zh-CN" sz="1400" b="1" dirty="0">
                <a:solidFill>
                  <a:prstClr val="white"/>
                </a:solidFill>
              </a:rPr>
              <a:t>RGB: 89;89;89    </a:t>
            </a:r>
          </a:p>
          <a:p>
            <a:pPr defTabSz="1219200">
              <a:lnSpc>
                <a:spcPct val="150000"/>
              </a:lnSpc>
            </a:pPr>
            <a:r>
              <a:rPr lang="zh-CN" altLang="en-US" sz="1400" dirty="0">
                <a:solidFill>
                  <a:prstClr val="white"/>
                </a:solidFill>
              </a:rPr>
              <a:t>标题</a:t>
            </a:r>
            <a:r>
              <a:rPr lang="en-US" altLang="zh-CN" sz="1400" dirty="0">
                <a:solidFill>
                  <a:prstClr val="white"/>
                </a:solidFill>
              </a:rPr>
              <a:t>/</a:t>
            </a:r>
            <a:r>
              <a:rPr lang="zh-CN" altLang="en-US" sz="1400" dirty="0">
                <a:solidFill>
                  <a:prstClr val="white"/>
                </a:solidFill>
              </a:rPr>
              <a:t>强调颜色</a:t>
            </a:r>
            <a:r>
              <a:rPr lang="en-US" altLang="zh-CN" sz="1400" dirty="0">
                <a:solidFill>
                  <a:prstClr val="white"/>
                </a:solidFill>
              </a:rPr>
              <a:t>: </a:t>
            </a:r>
            <a:r>
              <a:rPr lang="en-US" altLang="zh-CN" sz="1400" b="1" dirty="0">
                <a:solidFill>
                  <a:prstClr val="white"/>
                </a:solidFill>
              </a:rPr>
              <a:t>RGB: 0;0;0</a:t>
            </a:r>
          </a:p>
          <a:p>
            <a:pPr defTabSz="1219200">
              <a:lnSpc>
                <a:spcPct val="150000"/>
              </a:lnSpc>
              <a:defRPr/>
            </a:pPr>
            <a:r>
              <a:rPr lang="zh-CN" altLang="en-US" sz="1400" dirty="0">
                <a:solidFill>
                  <a:prstClr val="white"/>
                </a:solidFill>
              </a:rPr>
              <a:t>分隔线条颜色： </a:t>
            </a:r>
            <a:r>
              <a:rPr lang="en-US" altLang="zh-CN" sz="1400" b="1" dirty="0">
                <a:solidFill>
                  <a:prstClr val="white"/>
                </a:solidFill>
              </a:rPr>
              <a:t>RGB: 166;166;166</a:t>
            </a:r>
          </a:p>
          <a:p>
            <a:pPr defTabSz="1219200">
              <a:lnSpc>
                <a:spcPct val="150000"/>
              </a:lnSpc>
              <a:defRPr/>
            </a:pPr>
            <a:r>
              <a:rPr lang="zh-CN" altLang="en-US" sz="1400" dirty="0">
                <a:solidFill>
                  <a:prstClr val="white"/>
                </a:solidFill>
              </a:rPr>
              <a:t>分隔线条线粗： </a:t>
            </a:r>
            <a:r>
              <a:rPr lang="en-US" altLang="zh-CN" sz="1400" b="1" dirty="0">
                <a:solidFill>
                  <a:prstClr val="white"/>
                </a:solidFill>
              </a:rPr>
              <a:t>0.75</a:t>
            </a:r>
            <a:r>
              <a:rPr lang="zh-CN" altLang="en-US" sz="1400" b="1" dirty="0">
                <a:solidFill>
                  <a:prstClr val="white"/>
                </a:solidFill>
              </a:rPr>
              <a:t>磅</a:t>
            </a:r>
            <a:endParaRPr lang="en-US" altLang="zh-CN" sz="1400" b="1" dirty="0">
              <a:solidFill>
                <a:prstClr val="white"/>
              </a:solidFill>
            </a:endParaRPr>
          </a:p>
          <a:p>
            <a:pPr defTabSz="1219200">
              <a:lnSpc>
                <a:spcPct val="150000"/>
              </a:lnSpc>
              <a:defRPr/>
            </a:pPr>
            <a:r>
              <a:rPr lang="zh-CN" altLang="en-US" sz="1400" dirty="0">
                <a:solidFill>
                  <a:prstClr val="white"/>
                </a:solidFill>
              </a:rPr>
              <a:t>用做画面色块使用，三种颜色请搭配使用，同一个页面颜色不能重复使用</a:t>
            </a:r>
            <a:endParaRPr lang="en-US" altLang="zh-CN" sz="1400" dirty="0">
              <a:solidFill>
                <a:prstClr val="white"/>
              </a:solidFill>
            </a:endParaRPr>
          </a:p>
          <a:p>
            <a:pPr defTabSz="1219200">
              <a:lnSpc>
                <a:spcPct val="150000"/>
              </a:lnSpc>
              <a:defRPr/>
            </a:pPr>
            <a:r>
              <a:rPr lang="zh-CN" altLang="en-US" sz="1400" dirty="0">
                <a:solidFill>
                  <a:prstClr val="white"/>
                </a:solidFill>
              </a:rPr>
              <a:t>图形与文字搭配做底色使用，深浅搭配使用</a:t>
            </a:r>
            <a:endParaRPr lang="en-US" altLang="zh-CN" sz="1400" dirty="0">
              <a:solidFill>
                <a:prstClr val="white"/>
              </a:solidFill>
            </a:endParaRPr>
          </a:p>
          <a:p>
            <a:pPr defTabSz="1219200">
              <a:lnSpc>
                <a:spcPct val="150000"/>
              </a:lnSpc>
              <a:defRPr/>
            </a:pPr>
            <a:r>
              <a:rPr lang="zh-CN" altLang="en-US" sz="1400" dirty="0">
                <a:solidFill>
                  <a:prstClr val="white"/>
                </a:solidFill>
              </a:rPr>
              <a:t>红色仅作局部小范围点缀</a:t>
            </a:r>
          </a:p>
          <a:p>
            <a:pPr defTabSz="1219200">
              <a:lnSpc>
                <a:spcPct val="150000"/>
              </a:lnSpc>
              <a:defRPr/>
            </a:pPr>
            <a:r>
              <a:rPr lang="zh-CN" altLang="en-US" sz="1400" dirty="0">
                <a:solidFill>
                  <a:prstClr val="white"/>
                </a:solidFill>
              </a:rPr>
              <a:t>渐变色只用在数据图形的展示方面</a:t>
            </a:r>
            <a:endParaRPr lang="en-US" altLang="zh-CN" sz="1400" dirty="0">
              <a:solidFill>
                <a:prstClr val="white"/>
              </a:solidFill>
            </a:endParaRPr>
          </a:p>
          <a:p>
            <a:pPr defTabSz="1219200">
              <a:lnSpc>
                <a:spcPct val="150000"/>
              </a:lnSpc>
              <a:defRPr/>
            </a:pPr>
            <a:r>
              <a:rPr lang="zh-CN" altLang="en-US" sz="1400" dirty="0">
                <a:solidFill>
                  <a:prstClr val="white"/>
                </a:solidFill>
              </a:rPr>
              <a:t>图标：整个胶片出现的图标，使用线稿效果，增加圆形线圈加以辅助；</a:t>
            </a:r>
          </a:p>
          <a:p>
            <a:pPr defTabSz="1219200">
              <a:lnSpc>
                <a:spcPct val="150000"/>
              </a:lnSpc>
              <a:defRPr/>
            </a:pPr>
            <a:r>
              <a:rPr lang="zh-CN" altLang="en-US" sz="1400" dirty="0">
                <a:solidFill>
                  <a:prstClr val="white"/>
                </a:solidFill>
              </a:rPr>
              <a:t>图标尺寸为三种</a:t>
            </a:r>
            <a:r>
              <a:rPr lang="en-US" altLang="zh-CN" sz="1400" b="1" dirty="0">
                <a:solidFill>
                  <a:prstClr val="white"/>
                </a:solidFill>
              </a:rPr>
              <a:t>2.4x2.4cm</a:t>
            </a:r>
            <a:r>
              <a:rPr lang="zh-CN" altLang="en-US" sz="1400" b="1" dirty="0">
                <a:solidFill>
                  <a:prstClr val="white"/>
                </a:solidFill>
              </a:rPr>
              <a:t>，</a:t>
            </a:r>
            <a:r>
              <a:rPr lang="en-US" altLang="zh-CN" sz="1400" b="1" dirty="0">
                <a:solidFill>
                  <a:prstClr val="white"/>
                </a:solidFill>
              </a:rPr>
              <a:t>1.6x1.6cm</a:t>
            </a:r>
            <a:r>
              <a:rPr lang="zh-CN" altLang="en-US" sz="1400" b="1" dirty="0">
                <a:solidFill>
                  <a:prstClr val="white"/>
                </a:solidFill>
              </a:rPr>
              <a:t>，</a:t>
            </a:r>
            <a:r>
              <a:rPr lang="en-US" altLang="zh-CN" sz="1400" b="1" dirty="0">
                <a:solidFill>
                  <a:prstClr val="white"/>
                </a:solidFill>
              </a:rPr>
              <a:t>0.9x0.9cm</a:t>
            </a:r>
          </a:p>
          <a:p>
            <a:pPr defTabSz="1219200">
              <a:lnSpc>
                <a:spcPct val="150000"/>
              </a:lnSpc>
              <a:defRPr/>
            </a:pPr>
            <a:r>
              <a:rPr lang="zh-CN" altLang="en-US" sz="1400" dirty="0">
                <a:solidFill>
                  <a:prstClr val="white"/>
                </a:solidFill>
              </a:rPr>
              <a:t>图片：</a:t>
            </a:r>
            <a:r>
              <a:rPr lang="zh-CN" altLang="en-US" sz="1400" b="1" dirty="0">
                <a:solidFill>
                  <a:prstClr val="white"/>
                </a:solidFill>
              </a:rPr>
              <a:t>选择亮度高、自然化的图片；</a:t>
            </a:r>
          </a:p>
          <a:p>
            <a:pPr defTabSz="1219200">
              <a:lnSpc>
                <a:spcPct val="150000"/>
              </a:lnSpc>
              <a:defRPr/>
            </a:pPr>
            <a:endParaRPr lang="en-US" altLang="zh-CN" sz="1400" dirty="0">
              <a:solidFill>
                <a:prstClr val="white"/>
              </a:solidFill>
            </a:endParaRPr>
          </a:p>
          <a:p>
            <a:pPr defTabSz="1219200">
              <a:lnSpc>
                <a:spcPct val="150000"/>
              </a:lnSpc>
              <a:defRPr/>
            </a:pPr>
            <a:endParaRPr lang="zh-CN" altLang="en-US" sz="1400" dirty="0">
              <a:solidFill>
                <a:prstClr val="white"/>
              </a:solidFill>
            </a:endParaRPr>
          </a:p>
          <a:p>
            <a:pPr defTabSz="1219200">
              <a:lnSpc>
                <a:spcPct val="150000"/>
              </a:lnSpc>
              <a:defRPr/>
            </a:pPr>
            <a:endParaRPr lang="zh-CN" altLang="en-US" sz="1400" dirty="0">
              <a:solidFill>
                <a:prstClr val="white"/>
              </a:solidFill>
            </a:endParaRPr>
          </a:p>
          <a:p>
            <a:pPr defTabSz="1219200">
              <a:lnSpc>
                <a:spcPct val="150000"/>
              </a:lnSpc>
              <a:defRPr/>
            </a:pPr>
            <a:endParaRPr lang="zh-CN" altLang="en-US" sz="1400" dirty="0">
              <a:solidFill>
                <a:prstClr val="white"/>
              </a:solidFill>
            </a:endParaRPr>
          </a:p>
          <a:p>
            <a:pPr defTabSz="1219200">
              <a:lnSpc>
                <a:spcPct val="150000"/>
              </a:lnSpc>
              <a:defRPr/>
            </a:pPr>
            <a:endParaRPr lang="en-US" altLang="zh-CN" sz="1400" dirty="0">
              <a:solidFill>
                <a:prstClr val="white"/>
              </a:solidFill>
            </a:endParaRPr>
          </a:p>
          <a:p>
            <a:pPr defTabSz="1219200">
              <a:lnSpc>
                <a:spcPct val="150000"/>
              </a:lnSpc>
            </a:pPr>
            <a:endParaRPr lang="zh-CN" altLang="en-US" sz="1400" dirty="0">
              <a:solidFill>
                <a:prstClr val="white"/>
              </a:solidFill>
            </a:endParaRPr>
          </a:p>
        </p:txBody>
      </p:sp>
      <p:sp>
        <p:nvSpPr>
          <p:cNvPr id="14" name="矩形 13"/>
          <p:cNvSpPr/>
          <p:nvPr userDrawn="1"/>
        </p:nvSpPr>
        <p:spPr>
          <a:xfrm>
            <a:off x="14452317" y="1510950"/>
            <a:ext cx="360047" cy="359917"/>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sym typeface="Arial" panose="020B0604020202020204"/>
            </a:endParaRPr>
          </a:p>
        </p:txBody>
      </p:sp>
      <p:sp>
        <p:nvSpPr>
          <p:cNvPr id="15" name="矩形 14"/>
          <p:cNvSpPr/>
          <p:nvPr userDrawn="1"/>
        </p:nvSpPr>
        <p:spPr>
          <a:xfrm>
            <a:off x="14452317" y="981295"/>
            <a:ext cx="360047" cy="359917"/>
          </a:xfrm>
          <a:prstGeom prst="rect">
            <a:avLst/>
          </a:prstGeom>
          <a:gradFill flip="none" rotWithShape="1">
            <a:gsLst>
              <a:gs pos="0">
                <a:srgbClr val="ECF0F2"/>
              </a:gs>
              <a:gs pos="100000">
                <a:srgbClr val="D9DE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16" name="矩形 15"/>
          <p:cNvSpPr/>
          <p:nvPr userDrawn="1"/>
        </p:nvSpPr>
        <p:spPr>
          <a:xfrm>
            <a:off x="14452317" y="468977"/>
            <a:ext cx="360047" cy="359917"/>
          </a:xfrm>
          <a:prstGeom prst="rect">
            <a:avLst/>
          </a:prstGeom>
          <a:gradFill flip="none" rotWithShape="1">
            <a:gsLst>
              <a:gs pos="0">
                <a:srgbClr val="94A5B8"/>
              </a:gs>
              <a:gs pos="100000">
                <a:srgbClr val="7A8E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7" name="矩形 16"/>
          <p:cNvSpPr/>
          <p:nvPr userDrawn="1"/>
        </p:nvSpPr>
        <p:spPr>
          <a:xfrm>
            <a:off x="14812363" y="1510950"/>
            <a:ext cx="360047" cy="359917"/>
          </a:xfrm>
          <a:prstGeom prst="rect">
            <a:avLst/>
          </a:prstGeom>
          <a:gradFill flip="none" rotWithShape="1">
            <a:gsLst>
              <a:gs pos="0">
                <a:srgbClr val="ECF0F2"/>
              </a:gs>
              <a:gs pos="100000">
                <a:srgbClr val="D9DE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latin typeface="宋体" panose="02010600030101010101" pitchFamily="2" charset="-122"/>
              <a:sym typeface="Arial" panose="020B0604020202020204"/>
            </a:endParaRPr>
          </a:p>
        </p:txBody>
      </p:sp>
      <p:sp>
        <p:nvSpPr>
          <p:cNvPr id="18" name="矩形 17"/>
          <p:cNvSpPr/>
          <p:nvPr userDrawn="1"/>
        </p:nvSpPr>
        <p:spPr>
          <a:xfrm>
            <a:off x="14812363" y="981295"/>
            <a:ext cx="360047" cy="359917"/>
          </a:xfrm>
          <a:prstGeom prst="rect">
            <a:avLst/>
          </a:prstGeom>
          <a:gradFill flip="none" rotWithShape="1">
            <a:gsLst>
              <a:gs pos="0">
                <a:srgbClr val="E3E9EF"/>
              </a:gs>
              <a:gs pos="100000">
                <a:srgbClr val="EBEFF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sym typeface="Arial" panose="020B0604020202020204"/>
            </a:endParaRPr>
          </a:p>
        </p:txBody>
      </p:sp>
      <p:sp>
        <p:nvSpPr>
          <p:cNvPr id="19" name="矩形 18"/>
          <p:cNvSpPr/>
          <p:nvPr userDrawn="1"/>
        </p:nvSpPr>
        <p:spPr>
          <a:xfrm>
            <a:off x="14812363" y="468675"/>
            <a:ext cx="360047" cy="359917"/>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sym typeface="Arial" panose="020B0604020202020204"/>
            </a:endParaRPr>
          </a:p>
        </p:txBody>
      </p:sp>
      <p:sp>
        <p:nvSpPr>
          <p:cNvPr id="20" name="矩形 19"/>
          <p:cNvSpPr/>
          <p:nvPr userDrawn="1"/>
        </p:nvSpPr>
        <p:spPr>
          <a:xfrm>
            <a:off x="14452317" y="2010614"/>
            <a:ext cx="360047" cy="359917"/>
          </a:xfrm>
          <a:prstGeom prst="rect">
            <a:avLst/>
          </a:prstGeom>
          <a:gradFill flip="none" rotWithShape="1">
            <a:gsLst>
              <a:gs pos="0">
                <a:srgbClr val="EBEBEB"/>
              </a:gs>
              <a:gs pos="100000">
                <a:srgbClr val="F0F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latin typeface="宋体" panose="02010600030101010101" pitchFamily="2" charset="-122"/>
              <a:sym typeface="Arial" panose="020B0604020202020204"/>
            </a:endParaRPr>
          </a:p>
        </p:txBody>
      </p:sp>
      <p:sp>
        <p:nvSpPr>
          <p:cNvPr id="21" name="TextBox 20"/>
          <p:cNvSpPr txBox="1"/>
          <p:nvPr userDrawn="1"/>
        </p:nvSpPr>
        <p:spPr>
          <a:xfrm>
            <a:off x="12363893" y="490117"/>
            <a:ext cx="902929" cy="307706"/>
          </a:xfrm>
          <a:prstGeom prst="rect">
            <a:avLst/>
          </a:prstGeom>
          <a:noFill/>
        </p:spPr>
        <p:txBody>
          <a:bodyPr wrap="none" rtlCol="0">
            <a:spAutoFit/>
          </a:bodyPr>
          <a:lstStyle/>
          <a:p>
            <a:pPr defTabSz="1219200"/>
            <a:r>
              <a:rPr lang="zh-CN" altLang="en-US" sz="1400" dirty="0">
                <a:solidFill>
                  <a:prstClr val="white"/>
                </a:solidFill>
              </a:rPr>
              <a:t>图标底色</a:t>
            </a:r>
            <a:endParaRPr lang="en-US" altLang="zh-CN" sz="1400" dirty="0">
              <a:solidFill>
                <a:prstClr val="white"/>
              </a:solidFill>
            </a:endParaRPr>
          </a:p>
        </p:txBody>
      </p:sp>
      <p:sp>
        <p:nvSpPr>
          <p:cNvPr id="22" name="TextBox 21"/>
          <p:cNvSpPr txBox="1"/>
          <p:nvPr userDrawn="1"/>
        </p:nvSpPr>
        <p:spPr>
          <a:xfrm>
            <a:off x="12363893" y="1004097"/>
            <a:ext cx="902929" cy="307706"/>
          </a:xfrm>
          <a:prstGeom prst="rect">
            <a:avLst/>
          </a:prstGeom>
          <a:noFill/>
        </p:spPr>
        <p:txBody>
          <a:bodyPr wrap="none" rtlCol="0">
            <a:spAutoFit/>
          </a:bodyPr>
          <a:lstStyle/>
          <a:p>
            <a:pPr defTabSz="1219200"/>
            <a:r>
              <a:rPr lang="zh-CN" altLang="en-US" sz="1400" dirty="0">
                <a:solidFill>
                  <a:prstClr val="white"/>
                </a:solidFill>
              </a:rPr>
              <a:t>文字底色</a:t>
            </a:r>
            <a:endParaRPr lang="en-US" altLang="zh-CN" sz="1400" dirty="0">
              <a:solidFill>
                <a:prstClr val="white"/>
              </a:solidFill>
            </a:endParaRPr>
          </a:p>
        </p:txBody>
      </p:sp>
      <p:sp>
        <p:nvSpPr>
          <p:cNvPr id="23" name="TextBox 22"/>
          <p:cNvSpPr txBox="1"/>
          <p:nvPr userDrawn="1"/>
        </p:nvSpPr>
        <p:spPr>
          <a:xfrm>
            <a:off x="12363893" y="1518077"/>
            <a:ext cx="902929" cy="307706"/>
          </a:xfrm>
          <a:prstGeom prst="rect">
            <a:avLst/>
          </a:prstGeom>
          <a:noFill/>
        </p:spPr>
        <p:txBody>
          <a:bodyPr wrap="none" rtlCol="0">
            <a:spAutoFit/>
          </a:bodyPr>
          <a:lstStyle/>
          <a:p>
            <a:pPr defTabSz="1219200"/>
            <a:r>
              <a:rPr lang="zh-CN" altLang="en-US" sz="1400" dirty="0">
                <a:solidFill>
                  <a:prstClr val="white"/>
                </a:solidFill>
              </a:rPr>
              <a:t>图标底色</a:t>
            </a:r>
            <a:endParaRPr lang="en-US" altLang="zh-CN" sz="1400" dirty="0">
              <a:solidFill>
                <a:prstClr val="white"/>
              </a:solidFill>
            </a:endParaRPr>
          </a:p>
        </p:txBody>
      </p:sp>
      <p:sp>
        <p:nvSpPr>
          <p:cNvPr id="24" name="TextBox 23"/>
          <p:cNvSpPr txBox="1"/>
          <p:nvPr userDrawn="1"/>
        </p:nvSpPr>
        <p:spPr>
          <a:xfrm>
            <a:off x="12363893" y="2032056"/>
            <a:ext cx="902929" cy="307706"/>
          </a:xfrm>
          <a:prstGeom prst="rect">
            <a:avLst/>
          </a:prstGeom>
          <a:noFill/>
        </p:spPr>
        <p:txBody>
          <a:bodyPr wrap="none" rtlCol="0">
            <a:spAutoFit/>
          </a:bodyPr>
          <a:lstStyle/>
          <a:p>
            <a:pPr defTabSz="1219200"/>
            <a:r>
              <a:rPr lang="zh-CN" altLang="en-US" sz="1400" dirty="0">
                <a:solidFill>
                  <a:prstClr val="white"/>
                </a:solidFill>
              </a:rPr>
              <a:t>文字底色</a:t>
            </a:r>
            <a:endParaRPr lang="en-US" altLang="zh-CN" sz="1400" dirty="0">
              <a:solidFill>
                <a:prstClr val="white"/>
              </a:solidFill>
            </a:endParaRPr>
          </a:p>
        </p:txBody>
      </p:sp>
      <p:sp>
        <p:nvSpPr>
          <p:cNvPr id="25" name="矩形 24"/>
          <p:cNvSpPr/>
          <p:nvPr userDrawn="1"/>
        </p:nvSpPr>
        <p:spPr>
          <a:xfrm>
            <a:off x="14452317" y="2565104"/>
            <a:ext cx="360047" cy="359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latin typeface="宋体" panose="02010600030101010101" pitchFamily="2" charset="-122"/>
              <a:sym typeface="Arial" panose="020B0604020202020204"/>
            </a:endParaRPr>
          </a:p>
        </p:txBody>
      </p:sp>
      <p:sp>
        <p:nvSpPr>
          <p:cNvPr id="26" name="矩形 25"/>
          <p:cNvSpPr/>
          <p:nvPr userDrawn="1"/>
        </p:nvSpPr>
        <p:spPr>
          <a:xfrm>
            <a:off x="14452317" y="3134371"/>
            <a:ext cx="360047" cy="359917"/>
          </a:xfrm>
          <a:prstGeom prst="rect">
            <a:avLst/>
          </a:prstGeom>
          <a:gradFill flip="none" rotWithShape="1">
            <a:gsLst>
              <a:gs pos="0">
                <a:srgbClr val="C2D3E2"/>
              </a:gs>
              <a:gs pos="100000">
                <a:srgbClr val="CCDAE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27" name="矩形 26"/>
          <p:cNvSpPr/>
          <p:nvPr userDrawn="1"/>
        </p:nvSpPr>
        <p:spPr>
          <a:xfrm>
            <a:off x="14812363" y="3134371"/>
            <a:ext cx="360047" cy="359917"/>
          </a:xfrm>
          <a:prstGeom prst="rect">
            <a:avLst/>
          </a:prstGeom>
          <a:gradFill flip="none" rotWithShape="1">
            <a:gsLst>
              <a:gs pos="0">
                <a:srgbClr val="CE0B0F"/>
              </a:gs>
              <a:gs pos="100000">
                <a:srgbClr val="F1937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28" name="矩形 27"/>
          <p:cNvSpPr/>
          <p:nvPr userDrawn="1"/>
        </p:nvSpPr>
        <p:spPr>
          <a:xfrm>
            <a:off x="14452317" y="3717005"/>
            <a:ext cx="360047" cy="359917"/>
          </a:xfrm>
          <a:prstGeom prst="rect">
            <a:avLst/>
          </a:prstGeom>
          <a:gradFill flip="none" rotWithShape="1">
            <a:gsLst>
              <a:gs pos="0">
                <a:srgbClr val="F1F5F9"/>
              </a:gs>
              <a:gs pos="100000">
                <a:srgbClr val="CCDAE7">
                  <a:alpha val="4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29" name="矩形 28"/>
          <p:cNvSpPr/>
          <p:nvPr userDrawn="1"/>
        </p:nvSpPr>
        <p:spPr>
          <a:xfrm>
            <a:off x="14812363" y="3717005"/>
            <a:ext cx="360047" cy="359917"/>
          </a:xfrm>
          <a:prstGeom prst="rect">
            <a:avLst/>
          </a:prstGeom>
          <a:gradFill flip="none" rotWithShape="1">
            <a:gsLst>
              <a:gs pos="0">
                <a:srgbClr val="FE4B4B"/>
              </a:gs>
              <a:gs pos="100000">
                <a:srgbClr val="CC756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30" name="TextBox 29"/>
          <p:cNvSpPr txBox="1"/>
          <p:nvPr userDrawn="1"/>
        </p:nvSpPr>
        <p:spPr>
          <a:xfrm>
            <a:off x="12363893" y="3155813"/>
            <a:ext cx="543810" cy="307706"/>
          </a:xfrm>
          <a:prstGeom prst="rect">
            <a:avLst/>
          </a:prstGeom>
          <a:noFill/>
        </p:spPr>
        <p:txBody>
          <a:bodyPr wrap="none" rtlCol="0">
            <a:spAutoFit/>
          </a:bodyPr>
          <a:lstStyle/>
          <a:p>
            <a:pPr defTabSz="1219200"/>
            <a:r>
              <a:rPr lang="zh-CN" altLang="en-US" sz="1400" dirty="0">
                <a:solidFill>
                  <a:prstClr val="white"/>
                </a:solidFill>
              </a:rPr>
              <a:t>白底</a:t>
            </a:r>
            <a:endParaRPr lang="en-US" altLang="zh-CN" sz="1400" dirty="0">
              <a:solidFill>
                <a:prstClr val="white"/>
              </a:solidFill>
            </a:endParaRPr>
          </a:p>
        </p:txBody>
      </p:sp>
      <p:sp>
        <p:nvSpPr>
          <p:cNvPr id="31" name="TextBox 30"/>
          <p:cNvSpPr txBox="1"/>
          <p:nvPr userDrawn="1"/>
        </p:nvSpPr>
        <p:spPr>
          <a:xfrm>
            <a:off x="12363893" y="3738447"/>
            <a:ext cx="723369" cy="307706"/>
          </a:xfrm>
          <a:prstGeom prst="rect">
            <a:avLst/>
          </a:prstGeom>
          <a:noFill/>
        </p:spPr>
        <p:txBody>
          <a:bodyPr wrap="none" rtlCol="0">
            <a:spAutoFit/>
          </a:bodyPr>
          <a:lstStyle/>
          <a:p>
            <a:pPr defTabSz="1219200"/>
            <a:r>
              <a:rPr lang="zh-CN" altLang="en-US" sz="1400" dirty="0">
                <a:solidFill>
                  <a:prstClr val="white"/>
                </a:solidFill>
              </a:rPr>
              <a:t>有色底</a:t>
            </a:r>
            <a:endParaRPr lang="en-US" altLang="zh-CN" sz="1400" dirty="0">
              <a:solidFill>
                <a:prstClr val="white"/>
              </a:solidFill>
            </a:endParaRPr>
          </a:p>
        </p:txBody>
      </p:sp>
      <p:sp>
        <p:nvSpPr>
          <p:cNvPr id="32" name="矩形 31"/>
          <p:cNvSpPr/>
          <p:nvPr userDrawn="1"/>
        </p:nvSpPr>
        <p:spPr>
          <a:xfrm>
            <a:off x="14812363" y="4267601"/>
            <a:ext cx="360047" cy="359917"/>
          </a:xfrm>
          <a:prstGeom prst="rect">
            <a:avLst/>
          </a:prstGeom>
          <a:gradFill flip="none" rotWithShape="1">
            <a:gsLst>
              <a:gs pos="0">
                <a:srgbClr val="F5D9D0"/>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33" name="矩形 32"/>
          <p:cNvSpPr/>
          <p:nvPr userDrawn="1"/>
        </p:nvSpPr>
        <p:spPr>
          <a:xfrm>
            <a:off x="14452317" y="4267601"/>
            <a:ext cx="360047" cy="359917"/>
          </a:xfrm>
          <a:prstGeom prst="rect">
            <a:avLst/>
          </a:prstGeom>
          <a:gradFill flip="none" rotWithShape="1">
            <a:gsLst>
              <a:gs pos="0">
                <a:srgbClr val="DCDFE3">
                  <a:alpha val="51000"/>
                </a:srgb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34" name="TextBox 33"/>
          <p:cNvSpPr txBox="1"/>
          <p:nvPr userDrawn="1"/>
        </p:nvSpPr>
        <p:spPr>
          <a:xfrm>
            <a:off x="12363893" y="4267601"/>
            <a:ext cx="1800727" cy="307706"/>
          </a:xfrm>
          <a:prstGeom prst="rect">
            <a:avLst/>
          </a:prstGeom>
          <a:noFill/>
        </p:spPr>
        <p:txBody>
          <a:bodyPr wrap="none" rtlCol="0">
            <a:spAutoFit/>
          </a:bodyPr>
          <a:lstStyle/>
          <a:p>
            <a:pPr defTabSz="1219200"/>
            <a:r>
              <a:rPr lang="zh-CN" altLang="en-US" sz="1400" dirty="0">
                <a:solidFill>
                  <a:prstClr val="white"/>
                </a:solidFill>
              </a:rPr>
              <a:t>与渐变图形搭配使用</a:t>
            </a:r>
            <a:endParaRPr lang="en-US" altLang="zh-CN" sz="1400"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lgn="l" defTabSz="914400" rtl="0" eaLnBrk="1" latinLnBrk="0" hangingPunct="1">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rgbClr val="595959"/>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rgbClr val="595959"/>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595959"/>
          </a:solidFill>
          <a:latin typeface="微软雅黑" panose="020B0503020204020204" pitchFamily="34" charset="-122"/>
          <a:ea typeface="微软雅黑" panose="020B0503020204020204" pitchFamily="34" charset="-122"/>
          <a:cs typeface="+mn-cs"/>
        </a:defRPr>
      </a:lvl3pPr>
      <a:lvl4pPr marL="1599565" indent="-228600" algn="l" defTabSz="914400" rtl="0" eaLnBrk="1" latinLnBrk="0" hangingPunct="1">
        <a:spcBef>
          <a:spcPct val="20000"/>
        </a:spcBef>
        <a:buFont typeface="Arial" panose="020B0604020202020204" pitchFamily="34" charset="0"/>
        <a:buChar char="–"/>
        <a:defRPr sz="1800" kern="1200">
          <a:solidFill>
            <a:srgbClr val="595959"/>
          </a:solidFill>
          <a:latin typeface="微软雅黑" panose="020B0503020204020204" pitchFamily="34" charset="-122"/>
          <a:ea typeface="微软雅黑" panose="020B0503020204020204" pitchFamily="34" charset="-122"/>
          <a:cs typeface="+mn-cs"/>
        </a:defRPr>
      </a:lvl4pPr>
      <a:lvl5pPr marL="2056765" indent="-228600" algn="l" defTabSz="914400" rtl="0" eaLnBrk="1" latinLnBrk="0" hangingPunct="1">
        <a:spcBef>
          <a:spcPct val="20000"/>
        </a:spcBef>
        <a:buFont typeface="Arial" panose="020B0604020202020204" pitchFamily="34" charset="0"/>
        <a:buChar char="»"/>
        <a:defRPr sz="1600" kern="1200">
          <a:solidFill>
            <a:srgbClr val="595959"/>
          </a:solidFill>
          <a:latin typeface="微软雅黑" panose="020B0503020204020204" pitchFamily="34" charset="-122"/>
          <a:ea typeface="微软雅黑" panose="020B0503020204020204" pitchFamily="34" charset="-122"/>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10.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14.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1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9.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622299" y="4601209"/>
            <a:ext cx="3225801" cy="396241"/>
          </a:xfrm>
        </p:spPr>
        <p:txBody>
          <a:bodyPr/>
          <a:lstStyle/>
          <a:p>
            <a:r>
              <a:rPr lang="zh-CN" altLang="en-US" sz="1800" dirty="0">
                <a:latin typeface="+mn-lt"/>
                <a:ea typeface="+mn-ea"/>
                <a:cs typeface="+mn-ea"/>
                <a:sym typeface="+mn-lt"/>
              </a:rPr>
              <a:t>广东工业大学 </a:t>
            </a:r>
            <a:r>
              <a:rPr lang="en-US" altLang="zh-CN" sz="1800" dirty="0">
                <a:latin typeface="+mn-lt"/>
                <a:ea typeface="+mn-ea"/>
                <a:cs typeface="+mn-ea"/>
                <a:sym typeface="+mn-lt"/>
              </a:rPr>
              <a:t>beyond</a:t>
            </a:r>
            <a:endParaRPr lang="zh-CN" altLang="en-US" sz="1800" dirty="0">
              <a:latin typeface="+mn-lt"/>
              <a:ea typeface="+mn-ea"/>
              <a:cs typeface="+mn-ea"/>
              <a:sym typeface="+mn-lt"/>
            </a:endParaRPr>
          </a:p>
        </p:txBody>
      </p:sp>
      <p:sp>
        <p:nvSpPr>
          <p:cNvPr id="4" name="矩形 3"/>
          <p:cNvSpPr/>
          <p:nvPr/>
        </p:nvSpPr>
        <p:spPr>
          <a:xfrm>
            <a:off x="622299" y="3580745"/>
            <a:ext cx="3911601" cy="830997"/>
          </a:xfrm>
          <a:prstGeom prst="rect">
            <a:avLst/>
          </a:prstGeom>
        </p:spPr>
        <p:txBody>
          <a:bodyPr wrap="square">
            <a:spAutoFit/>
          </a:bodyPr>
          <a:lstStyle/>
          <a:p>
            <a:r>
              <a:rPr lang="zh-CN" altLang="en-US" sz="2400" b="1" dirty="0">
                <a:cs typeface="+mn-ea"/>
                <a:sym typeface="+mn-lt"/>
              </a:rPr>
              <a:t>封闭环境无人自动巡检系统</a:t>
            </a:r>
            <a:endParaRPr lang="en-US" altLang="zh-CN" sz="2400" b="1" dirty="0">
              <a:cs typeface="+mn-ea"/>
              <a:sym typeface="+mn-lt"/>
            </a:endParaRPr>
          </a:p>
          <a:p>
            <a:r>
              <a:rPr lang="en-US" altLang="zh-CN" sz="2400" b="1" dirty="0">
                <a:cs typeface="+mn-ea"/>
                <a:sym typeface="+mn-lt"/>
              </a:rPr>
              <a:t>CEAGVIS</a:t>
            </a:r>
            <a:endParaRPr lang="zh-CN" altLang="en-US" sz="2400" b="1"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1" name="任意多边形 22"/>
          <p:cNvSpPr/>
          <p:nvPr>
            <p:custDataLst>
              <p:tags r:id="rId1"/>
            </p:custDataLst>
          </p:nvPr>
        </p:nvSpPr>
        <p:spPr>
          <a:xfrm>
            <a:off x="0" y="0"/>
            <a:ext cx="4195482"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技术亮点及优势</a:t>
            </a:r>
          </a:p>
        </p:txBody>
      </p:sp>
      <p:sp>
        <p:nvSpPr>
          <p:cNvPr id="53" name="文本框 52"/>
          <p:cNvSpPr txBox="1"/>
          <p:nvPr/>
        </p:nvSpPr>
        <p:spPr>
          <a:xfrm>
            <a:off x="0" y="1492259"/>
            <a:ext cx="4518845" cy="5270482"/>
          </a:xfrm>
          <a:prstGeom prst="rect">
            <a:avLst/>
          </a:prstGeom>
          <a:noFill/>
        </p:spPr>
        <p:txBody>
          <a:bodyPr wrap="square" rtlCol="0">
            <a:spAutoFit/>
          </a:bodyPr>
          <a:lstStyle/>
          <a:p>
            <a:pPr algn="l">
              <a:lnSpc>
                <a:spcPts val="3440"/>
              </a:lnSpc>
            </a:pPr>
            <a:r>
              <a:rPr lang="zh-CN" altLang="en-US" dirty="0">
                <a:latin typeface="微软雅黑" panose="020B0503020204020204" pitchFamily="34" charset="-122"/>
                <a:ea typeface="微软雅黑" panose="020B0503020204020204" pitchFamily="34" charset="-122"/>
              </a:rPr>
              <a:t>3.边缘计算：</a:t>
            </a:r>
          </a:p>
          <a:p>
            <a:pPr algn="l">
              <a:lnSpc>
                <a:spcPts val="3440"/>
              </a:lnSpc>
            </a:pPr>
            <a:r>
              <a:rPr lang="zh-CN" altLang="en-US" dirty="0">
                <a:latin typeface="微软雅黑" panose="020B0503020204020204" pitchFamily="34" charset="-122"/>
                <a:ea typeface="微软雅黑" panose="020B0503020204020204" pitchFamily="34" charset="-122"/>
              </a:rPr>
              <a:t>为了提高实时处理能力，系统将AI模型部署在硬件端，如K210模块，后续计划升级到华为海思Hi3519DV500芯片（IPV09A工作站）或华为昇腾Atlas 200I DK开发板。</a:t>
            </a:r>
          </a:p>
          <a:p>
            <a:pPr algn="l">
              <a:lnSpc>
                <a:spcPts val="3440"/>
              </a:lnSpc>
            </a:pPr>
            <a:r>
              <a:rPr lang="zh-CN" altLang="en-US" dirty="0">
                <a:latin typeface="微软雅黑" panose="020B0503020204020204" pitchFamily="34" charset="-122"/>
                <a:ea typeface="微软雅黑" panose="020B0503020204020204" pitchFamily="34" charset="-122"/>
              </a:rPr>
              <a:t>4.AI算法：</a:t>
            </a:r>
          </a:p>
          <a:p>
            <a:pPr algn="l">
              <a:lnSpc>
                <a:spcPts val="3440"/>
              </a:lnSpc>
            </a:pPr>
            <a:r>
              <a:rPr lang="zh-CN" altLang="en-US" dirty="0">
                <a:latin typeface="微软雅黑" panose="020B0503020204020204" pitchFamily="34" charset="-122"/>
                <a:ea typeface="微软雅黑" panose="020B0503020204020204" pitchFamily="34" charset="-122"/>
              </a:rPr>
              <a:t>作为火焰图像识别的核心模型，YOLO系模型在边缘计算模块中运行，用于快速准确地识别火源。该模型具有自适应锚框计算、自适应图片缩放、Mosaic数据增强、CSP-Darknet53的Backbone网络结构、CIOU-Loss改进损失函数。</a:t>
            </a:r>
          </a:p>
        </p:txBody>
      </p:sp>
      <p:pic>
        <p:nvPicPr>
          <p:cNvPr id="2" name="图片 1" descr="街道上有交通信号灯&#10;&#10;描述已自动生成">
            <a:extLst>
              <a:ext uri="{FF2B5EF4-FFF2-40B4-BE49-F238E27FC236}">
                <a16:creationId xmlns:a16="http://schemas.microsoft.com/office/drawing/2014/main" id="{5C1FB64A-E7AA-6F0D-6B48-4ED0F046FD2A}"/>
              </a:ext>
            </a:extLst>
          </p:cNvPr>
          <p:cNvPicPr>
            <a:picLocks noChangeAspect="1"/>
          </p:cNvPicPr>
          <p:nvPr/>
        </p:nvPicPr>
        <p:blipFill>
          <a:blip r:embed="rId4"/>
          <a:stretch>
            <a:fillRect/>
          </a:stretch>
        </p:blipFill>
        <p:spPr>
          <a:xfrm>
            <a:off x="4518845" y="1856249"/>
            <a:ext cx="7643048" cy="45425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1" name="任意多边形 22"/>
          <p:cNvSpPr/>
          <p:nvPr>
            <p:custDataLst>
              <p:tags r:id="rId1"/>
            </p:custDataLst>
          </p:nvPr>
        </p:nvSpPr>
        <p:spPr>
          <a:xfrm>
            <a:off x="0" y="0"/>
            <a:ext cx="4195482"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技术亮点及优势</a:t>
            </a:r>
          </a:p>
        </p:txBody>
      </p:sp>
      <p:sp>
        <p:nvSpPr>
          <p:cNvPr id="53" name="文本框 52"/>
          <p:cNvSpPr txBox="1"/>
          <p:nvPr/>
        </p:nvSpPr>
        <p:spPr>
          <a:xfrm>
            <a:off x="266573" y="1377767"/>
            <a:ext cx="3928909" cy="4828373"/>
          </a:xfrm>
          <a:prstGeom prst="rect">
            <a:avLst/>
          </a:prstGeom>
          <a:noFill/>
        </p:spPr>
        <p:txBody>
          <a:bodyPr wrap="square" rtlCol="0">
            <a:spAutoFit/>
          </a:bodyPr>
          <a:lstStyle/>
          <a:p>
            <a:pPr algn="l">
              <a:lnSpc>
                <a:spcPts val="3440"/>
              </a:lnSpc>
            </a:pPr>
            <a:r>
              <a:rPr lang="zh-CN" altLang="en-US" sz="1600" dirty="0">
                <a:latin typeface="微软雅黑" panose="020B0503020204020204" pitchFamily="34" charset="-122"/>
                <a:ea typeface="微软雅黑" panose="020B0503020204020204" pitchFamily="34" charset="-122"/>
              </a:rPr>
              <a:t>5.路径规划与避障：</a:t>
            </a:r>
          </a:p>
          <a:p>
            <a:pPr algn="l">
              <a:lnSpc>
                <a:spcPts val="3440"/>
              </a:lnSpc>
            </a:pPr>
            <a:r>
              <a:rPr lang="zh-CN" altLang="en-US" sz="1600" dirty="0">
                <a:latin typeface="微软雅黑" panose="020B0503020204020204" pitchFamily="34" charset="-122"/>
                <a:ea typeface="微软雅黑" panose="020B0503020204020204" pitchFamily="34" charset="-122"/>
              </a:rPr>
              <a:t>使用ROS（Robot Operating System）系统进行路径规划，结合激光雷达、矩阵温度芯片和视觉模块等传感器进行避障，确保AGV在复杂环境中准确地到达目的地。</a:t>
            </a:r>
          </a:p>
          <a:p>
            <a:pPr algn="l">
              <a:lnSpc>
                <a:spcPts val="3440"/>
              </a:lnSpc>
            </a:pPr>
            <a:endParaRPr lang="zh-CN" altLang="en-US" sz="1600" dirty="0">
              <a:latin typeface="微软雅黑" panose="020B0503020204020204" pitchFamily="34" charset="-122"/>
              <a:ea typeface="微软雅黑" panose="020B0503020204020204" pitchFamily="34" charset="-122"/>
            </a:endParaRPr>
          </a:p>
          <a:p>
            <a:pPr algn="l">
              <a:lnSpc>
                <a:spcPts val="3440"/>
              </a:lnSpc>
            </a:pPr>
            <a:r>
              <a:rPr lang="zh-CN" altLang="en-US" sz="1600" dirty="0">
                <a:latin typeface="微软雅黑" panose="020B0503020204020204" pitchFamily="34" charset="-122"/>
                <a:ea typeface="微软雅黑" panose="020B0503020204020204" pitchFamily="34" charset="-122"/>
              </a:rPr>
              <a:t>6.机械结构设计：</a:t>
            </a:r>
          </a:p>
          <a:p>
            <a:pPr algn="l">
              <a:lnSpc>
                <a:spcPts val="3440"/>
              </a:lnSpc>
            </a:pPr>
            <a:r>
              <a:rPr lang="zh-CN" altLang="en-US" sz="1600" dirty="0">
                <a:latin typeface="微软雅黑" panose="020B0503020204020204" pitchFamily="34" charset="-122"/>
                <a:ea typeface="微软雅黑" panose="020B0503020204020204" pitchFamily="34" charset="-122"/>
              </a:rPr>
              <a:t>采用高强度材料（如PC材料）和特定的设计（如3mm厚的电机支座）来增强结构强度和稳定性，同时解决了灭火器开关触发的难题。</a:t>
            </a:r>
          </a:p>
        </p:txBody>
      </p:sp>
      <p:pic>
        <p:nvPicPr>
          <p:cNvPr id="2" name="图片 1" descr="图片包含 游戏机&#10;&#10;描述已自动生成">
            <a:extLst>
              <a:ext uri="{FF2B5EF4-FFF2-40B4-BE49-F238E27FC236}">
                <a16:creationId xmlns:a16="http://schemas.microsoft.com/office/drawing/2014/main" id="{BB585164-1A5A-87E6-8025-E320869D70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5842" y="1503709"/>
            <a:ext cx="7980921" cy="45764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1" name="任意多边形 22"/>
          <p:cNvSpPr/>
          <p:nvPr>
            <p:custDataLst>
              <p:tags r:id="rId1"/>
            </p:custDataLst>
          </p:nvPr>
        </p:nvSpPr>
        <p:spPr>
          <a:xfrm>
            <a:off x="0" y="0"/>
            <a:ext cx="4195482"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技术亮点及优势</a:t>
            </a:r>
          </a:p>
        </p:txBody>
      </p:sp>
      <p:sp>
        <p:nvSpPr>
          <p:cNvPr id="53" name="文本框 52"/>
          <p:cNvSpPr txBox="1"/>
          <p:nvPr/>
        </p:nvSpPr>
        <p:spPr>
          <a:xfrm>
            <a:off x="242887" y="1305434"/>
            <a:ext cx="3709707" cy="4834465"/>
          </a:xfrm>
          <a:prstGeom prst="rect">
            <a:avLst/>
          </a:prstGeom>
          <a:noFill/>
        </p:spPr>
        <p:txBody>
          <a:bodyPr wrap="square" rtlCol="0">
            <a:spAutoFit/>
          </a:bodyPr>
          <a:lstStyle/>
          <a:p>
            <a:pPr algn="l">
              <a:lnSpc>
                <a:spcPts val="3440"/>
              </a:lnSpc>
            </a:pPr>
            <a:r>
              <a:rPr lang="zh-CN" altLang="en-US" dirty="0">
                <a:latin typeface="微软雅黑" panose="020B0503020204020204" pitchFamily="34" charset="-122"/>
                <a:ea typeface="微软雅黑" panose="020B0503020204020204" pitchFamily="34" charset="-122"/>
              </a:rPr>
              <a:t>7.前端交互：</a:t>
            </a:r>
          </a:p>
          <a:p>
            <a:pPr algn="l">
              <a:lnSpc>
                <a:spcPts val="3440"/>
              </a:lnSpc>
            </a:pPr>
            <a:r>
              <a:rPr lang="zh-CN" altLang="en-US" dirty="0">
                <a:latin typeface="微软雅黑" panose="020B0503020204020204" pitchFamily="34" charset="-122"/>
                <a:ea typeface="微软雅黑" panose="020B0503020204020204" pitchFamily="34" charset="-122"/>
              </a:rPr>
              <a:t>通过网站或移动应用程序与用户进行交互，提供了查看数据和下达指令等功能。前端通信采用了HTTP请求方法，并进行了优化以提高响应速度。</a:t>
            </a:r>
          </a:p>
          <a:p>
            <a:pPr algn="l">
              <a:lnSpc>
                <a:spcPts val="3440"/>
              </a:lnSpc>
            </a:pPr>
            <a:endParaRPr lang="zh-CN" altLang="en-US" dirty="0">
              <a:latin typeface="微软雅黑" panose="020B0503020204020204" pitchFamily="34" charset="-122"/>
              <a:ea typeface="微软雅黑" panose="020B0503020204020204" pitchFamily="34" charset="-122"/>
            </a:endParaRPr>
          </a:p>
          <a:p>
            <a:pPr algn="l">
              <a:lnSpc>
                <a:spcPts val="3440"/>
              </a:lnSpc>
            </a:pPr>
            <a:r>
              <a:rPr lang="zh-CN" altLang="en-US" dirty="0">
                <a:latin typeface="微软雅黑" panose="020B0503020204020204" pitchFamily="34" charset="-122"/>
                <a:ea typeface="微软雅黑" panose="020B0503020204020204" pitchFamily="34" charset="-122"/>
              </a:rPr>
              <a:t>8.数据处理与维护：</a:t>
            </a:r>
          </a:p>
          <a:p>
            <a:pPr algn="l">
              <a:lnSpc>
                <a:spcPts val="3440"/>
              </a:lnSpc>
            </a:pPr>
            <a:r>
              <a:rPr lang="zh-CN" altLang="en-US" dirty="0">
                <a:latin typeface="微软雅黑" panose="020B0503020204020204" pitchFamily="34" charset="-122"/>
                <a:ea typeface="微软雅黑" panose="020B0503020204020204" pitchFamily="34" charset="-122"/>
              </a:rPr>
              <a:t>后端服务器处理大量数据，通过优化数据传输和存储流程，确保数据的准确性和一致性。</a:t>
            </a:r>
          </a:p>
        </p:txBody>
      </p:sp>
      <p:pic>
        <p:nvPicPr>
          <p:cNvPr id="4" name="图片 3" descr="电子设备的屏幕&#10;&#10;描述已自动生成">
            <a:extLst>
              <a:ext uri="{FF2B5EF4-FFF2-40B4-BE49-F238E27FC236}">
                <a16:creationId xmlns:a16="http://schemas.microsoft.com/office/drawing/2014/main" id="{012BADE4-26EA-B00B-E90A-B767BDBC05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5482" y="995639"/>
            <a:ext cx="7932847" cy="5641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存储数据 8"/>
          <p:cNvSpPr/>
          <p:nvPr/>
        </p:nvSpPr>
        <p:spPr>
          <a:xfrm>
            <a:off x="1166536" y="2168321"/>
            <a:ext cx="1694329" cy="592612"/>
          </a:xfrm>
          <a:prstGeom prst="flowChartOnlineStorage">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3181356" y="2194935"/>
            <a:ext cx="7367036" cy="471283"/>
          </a:xfrm>
          <a:prstGeom prst="rect">
            <a:avLst/>
          </a:prstGeom>
          <a:noFill/>
        </p:spPr>
        <p:txBody>
          <a:bodyPr wrap="square" rtlCol="0">
            <a:spAutoFit/>
          </a:bodyPr>
          <a:lstStyle/>
          <a:p>
            <a:pPr algn="l">
              <a:lnSpc>
                <a:spcPts val="3440"/>
              </a:lnSpc>
            </a:pPr>
            <a:r>
              <a:rPr lang="zh-CN" altLang="zh-CN" sz="1800" b="1" dirty="0">
                <a:effectLst/>
                <a:latin typeface="+mn-ea"/>
                <a:cs typeface="Times New Roman" panose="02020603050405020304" pitchFamily="18" charset="0"/>
              </a:rPr>
              <a:t>直接销售系统硬件与软件解决方案给最终用户或通过合作伙伴进行分销</a:t>
            </a:r>
            <a:endParaRPr lang="zh-CN" altLang="en-US" sz="3200" b="1" dirty="0">
              <a:latin typeface="+mn-ea"/>
            </a:endParaRPr>
          </a:p>
        </p:txBody>
      </p:sp>
      <p:sp>
        <p:nvSpPr>
          <p:cNvPr id="4" name="任意多边形 22"/>
          <p:cNvSpPr/>
          <p:nvPr>
            <p:custDataLst>
              <p:tags r:id="rId1"/>
            </p:custDataLst>
          </p:nvPr>
        </p:nvSpPr>
        <p:spPr>
          <a:xfrm>
            <a:off x="0" y="0"/>
            <a:ext cx="4195482"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商业模式</a:t>
            </a:r>
          </a:p>
        </p:txBody>
      </p:sp>
      <p:sp>
        <p:nvSpPr>
          <p:cNvPr id="15" name="文本框 14"/>
          <p:cNvSpPr txBox="1"/>
          <p:nvPr/>
        </p:nvSpPr>
        <p:spPr>
          <a:xfrm>
            <a:off x="1359274" y="2209233"/>
            <a:ext cx="1337983" cy="480388"/>
          </a:xfrm>
          <a:prstGeom prst="rect">
            <a:avLst/>
          </a:prstGeom>
          <a:noFill/>
        </p:spPr>
        <p:txBody>
          <a:bodyPr wrap="square" rtlCol="0">
            <a:spAutoFit/>
          </a:bodyPr>
          <a:lstStyle/>
          <a:p>
            <a:pPr algn="l">
              <a:lnSpc>
                <a:spcPts val="3440"/>
              </a:lnSpc>
            </a:pPr>
            <a:r>
              <a:rPr lang="zh-CN" altLang="en-US" sz="2000" b="1" dirty="0">
                <a:solidFill>
                  <a:srgbClr val="0070C0"/>
                </a:solidFill>
                <a:latin typeface="微软雅黑" panose="020B0503020204020204" pitchFamily="34" charset="-122"/>
                <a:ea typeface="微软雅黑" panose="020B0503020204020204" pitchFamily="34" charset="-122"/>
              </a:rPr>
              <a:t>销售模式</a:t>
            </a:r>
          </a:p>
        </p:txBody>
      </p:sp>
      <p:sp>
        <p:nvSpPr>
          <p:cNvPr id="16" name="流程图: 存储数据 15"/>
          <p:cNvSpPr/>
          <p:nvPr/>
        </p:nvSpPr>
        <p:spPr>
          <a:xfrm rot="10800000">
            <a:off x="9331985" y="3305879"/>
            <a:ext cx="1694329" cy="592612"/>
          </a:xfrm>
          <a:prstGeom prst="flowChartOnlineStorage">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9639023" y="3339498"/>
            <a:ext cx="1337983" cy="480388"/>
          </a:xfrm>
          <a:prstGeom prst="rect">
            <a:avLst/>
          </a:prstGeom>
          <a:noFill/>
        </p:spPr>
        <p:txBody>
          <a:bodyPr wrap="square" rtlCol="0">
            <a:spAutoFit/>
          </a:bodyPr>
          <a:lstStyle/>
          <a:p>
            <a:pPr algn="l">
              <a:lnSpc>
                <a:spcPts val="3440"/>
              </a:lnSpc>
            </a:pPr>
            <a:r>
              <a:rPr lang="zh-CN" altLang="en-US" sz="2000" b="1" dirty="0">
                <a:solidFill>
                  <a:srgbClr val="0070C0"/>
                </a:solidFill>
                <a:latin typeface="微软雅黑" panose="020B0503020204020204" pitchFamily="34" charset="-122"/>
                <a:ea typeface="微软雅黑" panose="020B0503020204020204" pitchFamily="34" charset="-122"/>
              </a:rPr>
              <a:t>订阅模式</a:t>
            </a:r>
          </a:p>
        </p:txBody>
      </p:sp>
      <p:sp>
        <p:nvSpPr>
          <p:cNvPr id="19" name="流程图: 存储数据 18"/>
          <p:cNvSpPr/>
          <p:nvPr/>
        </p:nvSpPr>
        <p:spPr>
          <a:xfrm>
            <a:off x="1150847" y="4498600"/>
            <a:ext cx="1694329" cy="592612"/>
          </a:xfrm>
          <a:prstGeom prst="flowChartOnlineStorage">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281954" y="4554711"/>
            <a:ext cx="1337983" cy="480388"/>
          </a:xfrm>
          <a:prstGeom prst="rect">
            <a:avLst/>
          </a:prstGeom>
          <a:noFill/>
        </p:spPr>
        <p:txBody>
          <a:bodyPr wrap="square" rtlCol="0">
            <a:spAutoFit/>
          </a:bodyPr>
          <a:lstStyle/>
          <a:p>
            <a:pPr algn="l">
              <a:lnSpc>
                <a:spcPts val="3440"/>
              </a:lnSpc>
            </a:pPr>
            <a:r>
              <a:rPr lang="zh-CN" altLang="en-US" sz="2000" b="1" dirty="0">
                <a:solidFill>
                  <a:srgbClr val="0070C0"/>
                </a:solidFill>
                <a:latin typeface="微软雅黑" panose="020B0503020204020204" pitchFamily="34" charset="-122"/>
                <a:ea typeface="微软雅黑" panose="020B0503020204020204" pitchFamily="34" charset="-122"/>
              </a:rPr>
              <a:t>租聘模式</a:t>
            </a:r>
          </a:p>
        </p:txBody>
      </p:sp>
      <p:sp>
        <p:nvSpPr>
          <p:cNvPr id="22" name="流程图: 存储数据 21"/>
          <p:cNvSpPr/>
          <p:nvPr/>
        </p:nvSpPr>
        <p:spPr>
          <a:xfrm rot="10800000">
            <a:off x="9295007" y="5721711"/>
            <a:ext cx="1694329" cy="592612"/>
          </a:xfrm>
          <a:prstGeom prst="flowChartOnlineStorage">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9634545" y="5777822"/>
            <a:ext cx="1337983" cy="480388"/>
          </a:xfrm>
          <a:prstGeom prst="rect">
            <a:avLst/>
          </a:prstGeom>
          <a:noFill/>
        </p:spPr>
        <p:txBody>
          <a:bodyPr wrap="square" rtlCol="0">
            <a:spAutoFit/>
          </a:bodyPr>
          <a:lstStyle/>
          <a:p>
            <a:pPr algn="l">
              <a:lnSpc>
                <a:spcPts val="3440"/>
              </a:lnSpc>
            </a:pPr>
            <a:r>
              <a:rPr lang="zh-CN" altLang="en-US" sz="2000" b="1" dirty="0">
                <a:solidFill>
                  <a:srgbClr val="0070C0"/>
                </a:solidFill>
                <a:latin typeface="微软雅黑" panose="020B0503020204020204" pitchFamily="34" charset="-122"/>
                <a:ea typeface="微软雅黑" panose="020B0503020204020204" pitchFamily="34" charset="-122"/>
              </a:rPr>
              <a:t>定制服务</a:t>
            </a:r>
          </a:p>
        </p:txBody>
      </p:sp>
      <p:sp>
        <p:nvSpPr>
          <p:cNvPr id="25" name="文本框 24"/>
          <p:cNvSpPr txBox="1"/>
          <p:nvPr/>
        </p:nvSpPr>
        <p:spPr>
          <a:xfrm>
            <a:off x="2392187" y="3333566"/>
            <a:ext cx="6274454" cy="470642"/>
          </a:xfrm>
          <a:prstGeom prst="rect">
            <a:avLst/>
          </a:prstGeom>
          <a:noFill/>
        </p:spPr>
        <p:txBody>
          <a:bodyPr wrap="square" rtlCol="0">
            <a:spAutoFit/>
          </a:bodyPr>
          <a:lstStyle/>
          <a:p>
            <a:pPr>
              <a:lnSpc>
                <a:spcPts val="3440"/>
              </a:lnSpc>
            </a:pPr>
            <a:r>
              <a:rPr lang="zh-CN" altLang="zh-CN" sz="1800" b="1" kern="100" dirty="0">
                <a:effectLst/>
                <a:latin typeface="+mn-ea"/>
              </a:rPr>
              <a:t>提供长期的服务订阅，包括软件更新、技术支持和维护服务</a:t>
            </a:r>
          </a:p>
        </p:txBody>
      </p:sp>
      <p:sp>
        <p:nvSpPr>
          <p:cNvPr id="26" name="文本框 25"/>
          <p:cNvSpPr txBox="1"/>
          <p:nvPr/>
        </p:nvSpPr>
        <p:spPr>
          <a:xfrm>
            <a:off x="3929213" y="4536503"/>
            <a:ext cx="4871900" cy="471283"/>
          </a:xfrm>
          <a:prstGeom prst="rect">
            <a:avLst/>
          </a:prstGeom>
          <a:noFill/>
        </p:spPr>
        <p:txBody>
          <a:bodyPr wrap="square" rtlCol="0">
            <a:spAutoFit/>
          </a:bodyPr>
          <a:lstStyle/>
          <a:p>
            <a:pPr algn="l">
              <a:lnSpc>
                <a:spcPts val="3440"/>
              </a:lnSpc>
            </a:pPr>
            <a:r>
              <a:rPr lang="zh-CN" altLang="zh-CN" sz="1800" b="1" dirty="0">
                <a:effectLst/>
                <a:latin typeface="+mn-ea"/>
                <a:cs typeface="Times New Roman" panose="02020603050405020304" pitchFamily="18" charset="0"/>
              </a:rPr>
              <a:t>向客户提供硬件租赁服务，减少初期投资成本</a:t>
            </a:r>
            <a:endParaRPr lang="zh-CN" altLang="en-US" sz="3200" b="1" dirty="0">
              <a:latin typeface="+mn-ea"/>
            </a:endParaRPr>
          </a:p>
        </p:txBody>
      </p:sp>
      <p:sp>
        <p:nvSpPr>
          <p:cNvPr id="27" name="文本框 26"/>
          <p:cNvSpPr txBox="1"/>
          <p:nvPr/>
        </p:nvSpPr>
        <p:spPr>
          <a:xfrm>
            <a:off x="2697256" y="5718648"/>
            <a:ext cx="5021361" cy="471283"/>
          </a:xfrm>
          <a:prstGeom prst="rect">
            <a:avLst/>
          </a:prstGeom>
          <a:noFill/>
        </p:spPr>
        <p:txBody>
          <a:bodyPr wrap="square" rtlCol="0">
            <a:spAutoFit/>
          </a:bodyPr>
          <a:lstStyle/>
          <a:p>
            <a:pPr algn="l">
              <a:lnSpc>
                <a:spcPts val="3440"/>
              </a:lnSpc>
            </a:pPr>
            <a:r>
              <a:rPr lang="zh-CN" altLang="zh-CN" sz="1800" b="1" dirty="0">
                <a:effectLst/>
                <a:latin typeface="+mn-ea"/>
                <a:cs typeface="Times New Roman" panose="02020603050405020304" pitchFamily="18" charset="0"/>
              </a:rPr>
              <a:t>为特定行业或客户提供定制化解决方案</a:t>
            </a:r>
            <a:endParaRPr lang="zh-CN" altLang="en-US" sz="3200" b="1" dirty="0">
              <a:latin typeface="+mn-ea"/>
            </a:endParaRPr>
          </a:p>
        </p:txBody>
      </p:sp>
      <p:sp>
        <p:nvSpPr>
          <p:cNvPr id="20" name="矩形 19"/>
          <p:cNvSpPr/>
          <p:nvPr/>
        </p:nvSpPr>
        <p:spPr>
          <a:xfrm>
            <a:off x="2522445" y="4498599"/>
            <a:ext cx="8407493" cy="592613"/>
          </a:xfrm>
          <a:prstGeom prst="rect">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rot="10800000">
            <a:off x="1184467" y="3318050"/>
            <a:ext cx="8407493" cy="592613"/>
          </a:xfrm>
          <a:prstGeom prst="rect">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2529169" y="2158796"/>
            <a:ext cx="8407493" cy="602460"/>
          </a:xfrm>
          <a:prstGeom prst="rect">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rot="10800000">
            <a:off x="1210245" y="5721710"/>
            <a:ext cx="8407493" cy="592613"/>
          </a:xfrm>
          <a:prstGeom prst="rect">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5093636" y="920159"/>
            <a:ext cx="5610223" cy="528350"/>
          </a:xfrm>
          <a:prstGeom prst="rect">
            <a:avLst/>
          </a:prstGeom>
          <a:noFill/>
        </p:spPr>
        <p:txBody>
          <a:bodyPr wrap="square" rtlCol="0">
            <a:spAutoFit/>
          </a:bodyPr>
          <a:lstStyle/>
          <a:p>
            <a:pPr algn="l">
              <a:lnSpc>
                <a:spcPts val="3440"/>
              </a:lnSpc>
            </a:pPr>
            <a:r>
              <a:rPr lang="zh-CN" altLang="zh-CN" sz="3200" b="1" dirty="0">
                <a:effectLst/>
                <a:latin typeface="+mn-ea"/>
                <a:cs typeface="Times New Roman" panose="02020603050405020304" pitchFamily="18" charset="0"/>
              </a:rPr>
              <a:t>封闭环境无人自动巡检系统</a:t>
            </a:r>
            <a:endParaRPr lang="zh-CN" altLang="en-US" sz="3200" b="1" dirty="0">
              <a:latin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 name="流程图: 接点 4"/>
          <p:cNvSpPr/>
          <p:nvPr/>
        </p:nvSpPr>
        <p:spPr>
          <a:xfrm>
            <a:off x="319364" y="205851"/>
            <a:ext cx="531159" cy="528350"/>
          </a:xfrm>
          <a:prstGeom prst="flowChartConnector">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22"/>
          <p:cNvSpPr/>
          <p:nvPr>
            <p:custDataLst>
              <p:tags r:id="rId1"/>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市场前景</a:t>
            </a:r>
          </a:p>
        </p:txBody>
      </p:sp>
      <p:sp>
        <p:nvSpPr>
          <p:cNvPr id="7" name="文本框 6"/>
          <p:cNvSpPr txBox="1"/>
          <p:nvPr/>
        </p:nvSpPr>
        <p:spPr>
          <a:xfrm>
            <a:off x="79288" y="1219542"/>
            <a:ext cx="4618693" cy="5276573"/>
          </a:xfrm>
          <a:prstGeom prst="rect">
            <a:avLst/>
          </a:prstGeom>
          <a:noFill/>
        </p:spPr>
        <p:txBody>
          <a:bodyPr wrap="square" rtlCol="0" anchor="t">
            <a:spAutoFit/>
          </a:bodyPr>
          <a:lstStyle/>
          <a:p>
            <a:pPr algn="l">
              <a:lnSpc>
                <a:spcPts val="3440"/>
              </a:lnSpc>
            </a:pPr>
            <a:r>
              <a:rPr lang="zh-CN" altLang="en-US" sz="2000" dirty="0">
                <a:latin typeface="微软雅黑" panose="020B0503020204020204" pitchFamily="34" charset="-122"/>
                <a:ea typeface="微软雅黑" panose="020B0503020204020204" pitchFamily="34" charset="-122"/>
              </a:rPr>
              <a:t>封闭环境无人自动巡检系统（CEAGVIS）能够实现</a:t>
            </a:r>
            <a:r>
              <a:rPr lang="zh-CN" altLang="en-US" sz="2000" dirty="0">
                <a:solidFill>
                  <a:srgbClr val="6699FF"/>
                </a:solidFill>
                <a:latin typeface="微软雅黑" panose="020B0503020204020204" pitchFamily="34" charset="-122"/>
                <a:ea typeface="微软雅黑" panose="020B0503020204020204" pitchFamily="34" charset="-122"/>
              </a:rPr>
              <a:t>封闭</a:t>
            </a:r>
            <a:r>
              <a:rPr lang="zh-CN" altLang="en-US" sz="2000" dirty="0">
                <a:latin typeface="微软雅黑" panose="020B0503020204020204" pitchFamily="34" charset="-122"/>
                <a:ea typeface="微软雅黑" panose="020B0503020204020204" pitchFamily="34" charset="-122"/>
              </a:rPr>
              <a:t>环境</a:t>
            </a:r>
            <a:r>
              <a:rPr lang="zh-CN" altLang="en-US" sz="2000" dirty="0">
                <a:solidFill>
                  <a:srgbClr val="6699FF"/>
                </a:solidFill>
                <a:latin typeface="微软雅黑" panose="020B0503020204020204" pitchFamily="34" charset="-122"/>
                <a:ea typeface="微软雅黑" panose="020B0503020204020204" pitchFamily="34" charset="-122"/>
              </a:rPr>
              <a:t>无人自动巡检</a:t>
            </a:r>
            <a:r>
              <a:rPr lang="zh-CN" altLang="en-US" sz="2000" dirty="0">
                <a:latin typeface="微软雅黑" panose="020B0503020204020204" pitchFamily="34" charset="-122"/>
                <a:ea typeface="微软雅黑" panose="020B0503020204020204" pitchFamily="34" charset="-122"/>
              </a:rPr>
              <a:t>，并通过包括物联网技术在内一系列方案，实现仅需数名人员就能够</a:t>
            </a:r>
            <a:r>
              <a:rPr lang="zh-CN" altLang="en-US" sz="2000" dirty="0">
                <a:solidFill>
                  <a:srgbClr val="6699FF"/>
                </a:solidFill>
                <a:latin typeface="微软雅黑" panose="020B0503020204020204" pitchFamily="34" charset="-122"/>
                <a:ea typeface="微软雅黑" panose="020B0503020204020204" pitchFamily="34" charset="-122"/>
              </a:rPr>
              <a:t>低成本</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6699FF"/>
                </a:solidFill>
                <a:latin typeface="微软雅黑" panose="020B0503020204020204" pitchFamily="34" charset="-122"/>
                <a:ea typeface="微软雅黑" panose="020B0503020204020204" pitchFamily="34" charset="-122"/>
              </a:rPr>
              <a:t>高效率</a:t>
            </a:r>
            <a:r>
              <a:rPr lang="zh-CN" altLang="en-US" sz="2000" dirty="0">
                <a:latin typeface="微软雅黑" panose="020B0503020204020204" pitchFamily="34" charset="-122"/>
                <a:ea typeface="微软雅黑" panose="020B0503020204020204" pitchFamily="34" charset="-122"/>
              </a:rPr>
              <a:t>对相对封闭的空间区域进行监测管理的效果，</a:t>
            </a:r>
            <a:r>
              <a:rPr lang="zh-CN" altLang="en-US" sz="2000" dirty="0">
                <a:latin typeface="微软雅黑" panose="020B0503020204020204" pitchFamily="34" charset="-122"/>
                <a:ea typeface="微软雅黑" panose="020B0503020204020204" pitchFamily="34" charset="-122"/>
                <a:sym typeface="+mn-ea"/>
              </a:rPr>
              <a:t>能</a:t>
            </a:r>
            <a:r>
              <a:rPr lang="zh-CN" altLang="en-US" sz="2000" dirty="0">
                <a:solidFill>
                  <a:srgbClr val="6699FF"/>
                </a:solidFill>
                <a:latin typeface="微软雅黑" panose="020B0503020204020204" pitchFamily="34" charset="-122"/>
                <a:ea typeface="微软雅黑" panose="020B0503020204020204" pitchFamily="34" charset="-122"/>
                <a:sym typeface="+mn-ea"/>
              </a:rPr>
              <a:t>快速部署</a:t>
            </a:r>
            <a:r>
              <a:rPr lang="zh-CN" altLang="en-US" sz="2000" dirty="0">
                <a:latin typeface="微软雅黑" panose="020B0503020204020204" pitchFamily="34" charset="-122"/>
                <a:ea typeface="微软雅黑" panose="020B0503020204020204" pitchFamily="34" charset="-122"/>
                <a:sym typeface="+mn-ea"/>
              </a:rPr>
              <a:t>于各类各型仓库等封闭环境中，在无需改变室内的布局的情况下同时实现对制定空间区域的高效管控监测。</a:t>
            </a:r>
          </a:p>
          <a:p>
            <a:pPr algn="l">
              <a:lnSpc>
                <a:spcPts val="3440"/>
              </a:lnSpc>
            </a:pPr>
            <a:endParaRPr lang="zh-CN" altLang="en-US" sz="2000" dirty="0">
              <a:latin typeface="微软雅黑" panose="020B0503020204020204" pitchFamily="34" charset="-122"/>
              <a:ea typeface="微软雅黑" panose="020B0503020204020204" pitchFamily="34" charset="-122"/>
              <a:sym typeface="+mn-ea"/>
            </a:endParaRPr>
          </a:p>
          <a:p>
            <a:pPr algn="l">
              <a:lnSpc>
                <a:spcPts val="3440"/>
              </a:lnSpc>
            </a:pPr>
            <a:r>
              <a:rPr lang="zh-CN" altLang="en-US" sz="2000" dirty="0">
                <a:latin typeface="微软雅黑" panose="020B0503020204020204" pitchFamily="34" charset="-122"/>
                <a:ea typeface="微软雅黑" panose="020B0503020204020204" pitchFamily="34" charset="-122"/>
              </a:rPr>
              <a:t>具体应用场景包括：仓库、办公室、实验室、工地等等。</a:t>
            </a:r>
          </a:p>
        </p:txBody>
      </p:sp>
      <p:pic>
        <p:nvPicPr>
          <p:cNvPr id="3" name="图片 2" descr="桌子上放满了不同类型的摆设布局&#10;&#10;中度可信度">
            <a:extLst>
              <a:ext uri="{FF2B5EF4-FFF2-40B4-BE49-F238E27FC236}">
                <a16:creationId xmlns:a16="http://schemas.microsoft.com/office/drawing/2014/main" id="{95B254AB-B378-A8EB-75F5-1F557FA425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8145" y="1655559"/>
            <a:ext cx="7349330" cy="44045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 name="流程图: 接点 4"/>
          <p:cNvSpPr/>
          <p:nvPr/>
        </p:nvSpPr>
        <p:spPr>
          <a:xfrm>
            <a:off x="319364" y="205851"/>
            <a:ext cx="531159" cy="528350"/>
          </a:xfrm>
          <a:prstGeom prst="flowChartConnector">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22"/>
          <p:cNvSpPr/>
          <p:nvPr>
            <p:custDataLst>
              <p:tags r:id="rId1"/>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后记</a:t>
            </a:r>
          </a:p>
        </p:txBody>
      </p:sp>
      <p:pic>
        <p:nvPicPr>
          <p:cNvPr id="4" name="图片 3" descr="电子仪器&#10;&#10;中度可信度">
            <a:extLst>
              <a:ext uri="{FF2B5EF4-FFF2-40B4-BE49-F238E27FC236}">
                <a16:creationId xmlns:a16="http://schemas.microsoft.com/office/drawing/2014/main" id="{C40E2C92-AED9-F404-5952-C790CEC43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4" y="1340651"/>
            <a:ext cx="7235164" cy="4176697"/>
          </a:xfrm>
          <a:prstGeom prst="rect">
            <a:avLst/>
          </a:prstGeom>
        </p:spPr>
      </p:pic>
      <p:sp>
        <p:nvSpPr>
          <p:cNvPr id="9" name="文本框 8">
            <a:extLst>
              <a:ext uri="{FF2B5EF4-FFF2-40B4-BE49-F238E27FC236}">
                <a16:creationId xmlns:a16="http://schemas.microsoft.com/office/drawing/2014/main" id="{3E0046A1-ADB8-41AD-62E7-2F65824F44CD}"/>
              </a:ext>
            </a:extLst>
          </p:cNvPr>
          <p:cNvSpPr txBox="1"/>
          <p:nvPr/>
        </p:nvSpPr>
        <p:spPr>
          <a:xfrm>
            <a:off x="7441666" y="381271"/>
            <a:ext cx="4720814" cy="6277359"/>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宋体" panose="02010600030101010101" pitchFamily="2" charset="-122"/>
              </a:rPr>
              <a:t>在实际开发测试中，我们发现</a:t>
            </a:r>
            <a:r>
              <a:rPr lang="en-US" altLang="zh-CN" sz="1800" kern="100" dirty="0">
                <a:solidFill>
                  <a:srgbClr val="000000"/>
                </a:solidFill>
                <a:effectLst/>
                <a:latin typeface="Times New Roman" panose="02020603050405020304" pitchFamily="18" charset="0"/>
                <a:ea typeface="宋体" panose="02010600030101010101" pitchFamily="2" charset="-122"/>
              </a:rPr>
              <a:t>HUAWEI Atlas 200I DK A2</a:t>
            </a:r>
            <a:r>
              <a:rPr lang="zh-CN" altLang="zh-CN" sz="1800" kern="100" dirty="0">
                <a:solidFill>
                  <a:srgbClr val="000000"/>
                </a:solidFill>
                <a:effectLst/>
                <a:latin typeface="Times New Roman" panose="02020603050405020304" pitchFamily="18" charset="0"/>
                <a:ea typeface="宋体" panose="02010600030101010101" pitchFamily="2" charset="-122"/>
              </a:rPr>
              <a:t>由于本身集成有</a:t>
            </a:r>
            <a:r>
              <a:rPr lang="en-US" altLang="zh-CN" sz="1800" kern="100" dirty="0">
                <a:solidFill>
                  <a:srgbClr val="000000"/>
                </a:solidFill>
                <a:effectLst/>
                <a:latin typeface="Times New Roman" panose="02020603050405020304" pitchFamily="18" charset="0"/>
                <a:ea typeface="宋体" panose="02010600030101010101" pitchFamily="2" charset="-122"/>
              </a:rPr>
              <a:t>Linux</a:t>
            </a:r>
            <a:r>
              <a:rPr lang="zh-CN" altLang="zh-CN" sz="1800" kern="100" dirty="0">
                <a:solidFill>
                  <a:srgbClr val="000000"/>
                </a:solidFill>
                <a:effectLst/>
                <a:latin typeface="Times New Roman" panose="02020603050405020304" pitchFamily="18" charset="0"/>
                <a:ea typeface="宋体" panose="02010600030101010101" pitchFamily="2" charset="-122"/>
              </a:rPr>
              <a:t>内核的</a:t>
            </a:r>
            <a:r>
              <a:rPr lang="en-US" altLang="zh-CN" sz="1800" kern="100" dirty="0">
                <a:solidFill>
                  <a:srgbClr val="000000"/>
                </a:solidFill>
                <a:effectLst/>
                <a:latin typeface="Times New Roman" panose="02020603050405020304" pitchFamily="18" charset="0"/>
                <a:ea typeface="宋体" panose="02010600030101010101" pitchFamily="2" charset="-122"/>
              </a:rPr>
              <a:t>Ubuntu</a:t>
            </a:r>
            <a:r>
              <a:rPr lang="zh-CN" altLang="zh-CN" sz="1800" kern="100" dirty="0">
                <a:solidFill>
                  <a:srgbClr val="000000"/>
                </a:solidFill>
                <a:effectLst/>
                <a:latin typeface="Times New Roman" panose="02020603050405020304" pitchFamily="18" charset="0"/>
                <a:ea typeface="宋体" panose="02010600030101010101" pitchFamily="2" charset="-122"/>
              </a:rPr>
              <a:t>系统（基于华为海思</a:t>
            </a:r>
            <a:r>
              <a:rPr lang="en-US" altLang="zh-CN" sz="1800" kern="100" dirty="0">
                <a:solidFill>
                  <a:srgbClr val="000000"/>
                </a:solidFill>
                <a:effectLst/>
                <a:latin typeface="Times New Roman" panose="02020603050405020304" pitchFamily="18" charset="0"/>
                <a:ea typeface="宋体" panose="02010600030101010101" pitchFamily="2" charset="-122"/>
              </a:rPr>
              <a:t>Hi3519DV500</a:t>
            </a:r>
            <a:r>
              <a:rPr lang="zh-CN" altLang="zh-CN" sz="1800" kern="100" dirty="0">
                <a:solidFill>
                  <a:srgbClr val="000000"/>
                </a:solidFill>
                <a:effectLst/>
                <a:latin typeface="Times New Roman" panose="02020603050405020304" pitchFamily="18" charset="0"/>
                <a:ea typeface="宋体" panose="02010600030101010101" pitchFamily="2" charset="-122"/>
              </a:rPr>
              <a:t>芯片的</a:t>
            </a:r>
            <a:r>
              <a:rPr lang="en-US" altLang="zh-CN" sz="1800" kern="100" dirty="0">
                <a:solidFill>
                  <a:srgbClr val="000000"/>
                </a:solidFill>
                <a:effectLst/>
                <a:latin typeface="Times New Roman" panose="02020603050405020304" pitchFamily="18" charset="0"/>
                <a:ea typeface="宋体" panose="02010600030101010101" pitchFamily="2" charset="-122"/>
              </a:rPr>
              <a:t>IPV09A</a:t>
            </a:r>
            <a:r>
              <a:rPr lang="zh-CN" altLang="zh-CN" sz="1800" kern="100" dirty="0">
                <a:solidFill>
                  <a:srgbClr val="000000"/>
                </a:solidFill>
                <a:effectLst/>
                <a:latin typeface="Times New Roman" panose="02020603050405020304" pitchFamily="18" charset="0"/>
                <a:ea typeface="宋体" panose="02010600030101010101" pitchFamily="2" charset="-122"/>
              </a:rPr>
              <a:t>工作站也有，但是其性能和配套资源不如华为</a:t>
            </a:r>
            <a:r>
              <a:rPr lang="en-US" altLang="zh-CN" sz="1800" kern="100" dirty="0">
                <a:solidFill>
                  <a:srgbClr val="000000"/>
                </a:solidFill>
                <a:effectLst/>
                <a:latin typeface="Times New Roman" panose="02020603050405020304" pitchFamily="18" charset="0"/>
                <a:ea typeface="宋体" panose="02010600030101010101" pitchFamily="2" charset="-122"/>
              </a:rPr>
              <a:t>Atlas</a:t>
            </a:r>
            <a:r>
              <a:rPr lang="zh-CN" altLang="zh-CN" sz="1800" kern="100" dirty="0">
                <a:solidFill>
                  <a:srgbClr val="000000"/>
                </a:solidFill>
                <a:effectLst/>
                <a:latin typeface="Times New Roman" panose="02020603050405020304" pitchFamily="18" charset="0"/>
                <a:ea typeface="宋体" panose="02010600030101010101" pitchFamily="2" charset="-122"/>
              </a:rPr>
              <a:t>组件系列），本身可以直接搭载</a:t>
            </a:r>
            <a:r>
              <a:rPr lang="en-US" altLang="zh-CN" sz="1800" kern="100" dirty="0">
                <a:solidFill>
                  <a:srgbClr val="000000"/>
                </a:solidFill>
                <a:effectLst/>
                <a:latin typeface="Times New Roman" panose="02020603050405020304" pitchFamily="18" charset="0"/>
                <a:ea typeface="宋体" panose="02010600030101010101" pitchFamily="2" charset="-122"/>
              </a:rPr>
              <a:t>ROS</a:t>
            </a:r>
            <a:r>
              <a:rPr lang="zh-CN" altLang="zh-CN" sz="1800" kern="100" dirty="0">
                <a:solidFill>
                  <a:srgbClr val="000000"/>
                </a:solidFill>
                <a:effectLst/>
                <a:latin typeface="Times New Roman" panose="02020603050405020304" pitchFamily="18" charset="0"/>
                <a:ea typeface="宋体" panose="02010600030101010101" pitchFamily="2" charset="-122"/>
              </a:rPr>
              <a:t>系统实现对硬件的操控，而</a:t>
            </a:r>
            <a:r>
              <a:rPr lang="en-US" altLang="zh-CN" sz="1800" kern="100" dirty="0">
                <a:solidFill>
                  <a:srgbClr val="000000"/>
                </a:solidFill>
                <a:effectLst/>
                <a:latin typeface="Times New Roman" panose="02020603050405020304" pitchFamily="18" charset="0"/>
                <a:ea typeface="宋体" panose="02010600030101010101" pitchFamily="2" charset="-122"/>
              </a:rPr>
              <a:t>Ubuntu</a:t>
            </a:r>
            <a:r>
              <a:rPr lang="zh-CN" altLang="zh-CN" sz="1800" kern="100" dirty="0">
                <a:solidFill>
                  <a:srgbClr val="000000"/>
                </a:solidFill>
                <a:effectLst/>
                <a:latin typeface="Times New Roman" panose="02020603050405020304" pitchFamily="18" charset="0"/>
                <a:ea typeface="宋体" panose="02010600030101010101" pitchFamily="2" charset="-122"/>
              </a:rPr>
              <a:t>系统类</a:t>
            </a:r>
            <a:r>
              <a:rPr lang="en-US" altLang="zh-CN" sz="1800" kern="100" dirty="0">
                <a:solidFill>
                  <a:srgbClr val="000000"/>
                </a:solidFill>
                <a:effectLst/>
                <a:latin typeface="Times New Roman" panose="02020603050405020304" pitchFamily="18" charset="0"/>
                <a:ea typeface="宋体" panose="02010600030101010101" pitchFamily="2" charset="-122"/>
              </a:rPr>
              <a:t>PC</a:t>
            </a:r>
            <a:r>
              <a:rPr lang="zh-CN" altLang="zh-CN" sz="1800" kern="100" dirty="0">
                <a:solidFill>
                  <a:srgbClr val="000000"/>
                </a:solidFill>
                <a:effectLst/>
                <a:latin typeface="Times New Roman" panose="02020603050405020304" pitchFamily="18" charset="0"/>
                <a:ea typeface="宋体" panose="02010600030101010101" pitchFamily="2" charset="-122"/>
              </a:rPr>
              <a:t>端的操作系统环境使其可以直接与后台数据库联通，非常适合作为</a:t>
            </a:r>
            <a:r>
              <a:rPr lang="en-US" altLang="zh-CN" sz="1800" kern="100" dirty="0">
                <a:solidFill>
                  <a:srgbClr val="000000"/>
                </a:solidFill>
                <a:effectLst/>
                <a:latin typeface="Times New Roman" panose="02020603050405020304" pitchFamily="18" charset="0"/>
                <a:ea typeface="宋体" panose="02010600030101010101" pitchFamily="2" charset="-122"/>
              </a:rPr>
              <a:t>IOT</a:t>
            </a:r>
            <a:r>
              <a:rPr lang="zh-CN" altLang="zh-CN" sz="1800" kern="100" dirty="0">
                <a:solidFill>
                  <a:srgbClr val="000000"/>
                </a:solidFill>
                <a:effectLst/>
                <a:latin typeface="Times New Roman" panose="02020603050405020304" pitchFamily="18" charset="0"/>
                <a:ea typeface="宋体" panose="02010600030101010101" pitchFamily="2" charset="-122"/>
              </a:rPr>
              <a:t>项目或者其他嵌入式、机器人项目的边缘控制处理系统核心。团队计划在完成本次比赛项目后，继续展开基于</a:t>
            </a:r>
            <a:r>
              <a:rPr lang="en-US" altLang="zh-CN" sz="1800" kern="100" dirty="0">
                <a:solidFill>
                  <a:srgbClr val="000000"/>
                </a:solidFill>
                <a:effectLst/>
                <a:latin typeface="Times New Roman" panose="02020603050405020304" pitchFamily="18" charset="0"/>
                <a:ea typeface="宋体" panose="02010600030101010101" pitchFamily="2" charset="-122"/>
              </a:rPr>
              <a:t>HUAWEI Atlas 200I DK A2</a:t>
            </a:r>
            <a:r>
              <a:rPr lang="zh-CN" altLang="zh-CN" sz="1800" kern="100" dirty="0">
                <a:solidFill>
                  <a:srgbClr val="000000"/>
                </a:solidFill>
                <a:effectLst/>
                <a:latin typeface="Times New Roman" panose="02020603050405020304" pitchFamily="18" charset="0"/>
                <a:ea typeface="宋体" panose="02010600030101010101" pitchFamily="2" charset="-122"/>
              </a:rPr>
              <a:t>或者其他华为研发生产的</a:t>
            </a:r>
            <a:r>
              <a:rPr lang="en-US" altLang="zh-CN" sz="1800" kern="100" dirty="0">
                <a:solidFill>
                  <a:srgbClr val="000000"/>
                </a:solidFill>
                <a:effectLst/>
                <a:latin typeface="Times New Roman" panose="02020603050405020304" pitchFamily="18" charset="0"/>
                <a:ea typeface="宋体" panose="02010600030101010101" pitchFamily="2" charset="-122"/>
              </a:rPr>
              <a:t>Linux</a:t>
            </a:r>
            <a:r>
              <a:rPr lang="zh-CN" altLang="zh-CN" sz="1800" kern="100" dirty="0">
                <a:solidFill>
                  <a:srgbClr val="000000"/>
                </a:solidFill>
                <a:effectLst/>
                <a:latin typeface="Times New Roman" panose="02020603050405020304" pitchFamily="18" charset="0"/>
                <a:ea typeface="宋体" panose="02010600030101010101" pitchFamily="2" charset="-122"/>
              </a:rPr>
              <a:t>边缘开发板进行项目开发，这同时也响应国家提出的核心关键技术及配套产业的国产化替代的号召，为国产高科技行业发展贡献一份绵薄之力</a:t>
            </a:r>
            <a:endParaRPr lang="zh-CN" altLang="en-US" dirty="0"/>
          </a:p>
        </p:txBody>
      </p:sp>
    </p:spTree>
    <p:extLst>
      <p:ext uri="{BB962C8B-B14F-4D97-AF65-F5344CB8AC3E}">
        <p14:creationId xmlns:p14="http://schemas.microsoft.com/office/powerpoint/2010/main" val="30508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6763" cy="6858000"/>
          </a:xfrm>
          <a:prstGeom prst="rect">
            <a:avLst/>
          </a:prstGeom>
          <a:gradFill>
            <a:gsLst>
              <a:gs pos="0">
                <a:srgbClr val="CCECFF">
                  <a:alpha val="40000"/>
                </a:srgbClr>
              </a:gs>
              <a:gs pos="100000">
                <a:srgbClr val="6699FF">
                  <a:alpha val="4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14400" y="1613535"/>
            <a:ext cx="5062220" cy="922020"/>
          </a:xfrm>
          <a:prstGeom prst="rect">
            <a:avLst/>
          </a:prstGeom>
          <a:noFill/>
        </p:spPr>
        <p:txBody>
          <a:bodyPr wrap="square" rtlCol="0">
            <a:spAutoFit/>
          </a:bodyPr>
          <a:lstStyle/>
          <a:p>
            <a:pPr algn="l">
              <a:lnSpc>
                <a:spcPct val="150000"/>
              </a:lnSpc>
            </a:pPr>
            <a:r>
              <a:rPr lang="zh-CN" altLang="en-US" sz="3600" b="1" i="0" dirty="0">
                <a:effectLst/>
                <a:latin typeface="-apple-system"/>
              </a:rPr>
              <a:t>智能巡检，助力仓储</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117106" y="5422638"/>
            <a:ext cx="2622176" cy="528350"/>
          </a:xfrm>
          <a:prstGeom prst="rect">
            <a:avLst/>
          </a:prstGeom>
          <a:noFill/>
        </p:spPr>
        <p:txBody>
          <a:bodyPr wrap="square" rtlCol="0">
            <a:spAutoFit/>
          </a:bodyPr>
          <a:lstStyle/>
          <a:p>
            <a:pPr algn="l">
              <a:lnSpc>
                <a:spcPts val="3440"/>
              </a:lnSpc>
            </a:pPr>
            <a:r>
              <a:rPr lang="en-US" altLang="zh-CN" sz="3200" i="1" dirty="0">
                <a:latin typeface="+mn-ea"/>
              </a:rPr>
              <a:t>THANKS</a:t>
            </a:r>
            <a:endParaRPr lang="zh-CN" altLang="en-US" sz="3200" i="1" dirty="0">
              <a:latin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15" name="文本框 14"/>
          <p:cNvSpPr txBox="1"/>
          <p:nvPr/>
        </p:nvSpPr>
        <p:spPr>
          <a:xfrm>
            <a:off x="518160" y="477520"/>
            <a:ext cx="873760" cy="492443"/>
          </a:xfrm>
          <a:prstGeom prst="rect">
            <a:avLst/>
          </a:prstGeom>
          <a:noFill/>
        </p:spPr>
        <p:txBody>
          <a:bodyPr wrap="square" lIns="0" tIns="0" rIns="0" bIns="0" rtlCol="0">
            <a:spAutoFit/>
          </a:bodyPr>
          <a:lstStyle/>
          <a:p>
            <a:pPr algn="l"/>
            <a:r>
              <a:rPr lang="zh-CN" altLang="en-US" sz="3200" b="1" dirty="0">
                <a:latin typeface="+mj-ea"/>
                <a:ea typeface="+mj-ea"/>
              </a:rPr>
              <a:t>目录</a:t>
            </a:r>
          </a:p>
        </p:txBody>
      </p:sp>
      <p:sp>
        <p:nvSpPr>
          <p:cNvPr id="18" name="矩形 17"/>
          <p:cNvSpPr/>
          <p:nvPr/>
        </p:nvSpPr>
        <p:spPr>
          <a:xfrm>
            <a:off x="518160" y="1076960"/>
            <a:ext cx="2027816" cy="132080"/>
          </a:xfrm>
          <a:prstGeom prst="rect">
            <a:avLst/>
          </a:prstGeom>
          <a:solidFill>
            <a:srgbClr val="0099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023172" y="161288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01</a:t>
            </a:r>
            <a:endParaRPr lang="zh-CN" altLang="en-US" sz="1600" b="1" dirty="0">
              <a:solidFill>
                <a:schemeClr val="bg2"/>
              </a:solidFill>
              <a:latin typeface="+mn-ea"/>
            </a:endParaRPr>
          </a:p>
        </p:txBody>
      </p:sp>
      <p:sp>
        <p:nvSpPr>
          <p:cNvPr id="35" name="椭圆 34"/>
          <p:cNvSpPr/>
          <p:nvPr/>
        </p:nvSpPr>
        <p:spPr>
          <a:xfrm>
            <a:off x="1023172" y="278890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02</a:t>
            </a:r>
            <a:endParaRPr lang="zh-CN" altLang="en-US" sz="1600" b="1" dirty="0">
              <a:solidFill>
                <a:schemeClr val="bg2"/>
              </a:solidFill>
              <a:latin typeface="+mn-ea"/>
            </a:endParaRPr>
          </a:p>
        </p:txBody>
      </p:sp>
      <p:sp>
        <p:nvSpPr>
          <p:cNvPr id="36" name="椭圆 35"/>
          <p:cNvSpPr/>
          <p:nvPr/>
        </p:nvSpPr>
        <p:spPr>
          <a:xfrm>
            <a:off x="1023172" y="396492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03</a:t>
            </a:r>
            <a:endParaRPr lang="zh-CN" altLang="en-US" sz="1600" b="1" dirty="0">
              <a:solidFill>
                <a:schemeClr val="bg2"/>
              </a:solidFill>
              <a:latin typeface="+mn-ea"/>
            </a:endParaRPr>
          </a:p>
        </p:txBody>
      </p:sp>
      <p:sp>
        <p:nvSpPr>
          <p:cNvPr id="37" name="椭圆 36"/>
          <p:cNvSpPr/>
          <p:nvPr/>
        </p:nvSpPr>
        <p:spPr>
          <a:xfrm>
            <a:off x="1023172" y="514094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04</a:t>
            </a:r>
            <a:endParaRPr lang="zh-CN" altLang="en-US" sz="1600" b="1" dirty="0">
              <a:solidFill>
                <a:schemeClr val="bg2"/>
              </a:solidFill>
              <a:latin typeface="+mn-ea"/>
            </a:endParaRPr>
          </a:p>
        </p:txBody>
      </p:sp>
      <p:sp>
        <p:nvSpPr>
          <p:cNvPr id="38" name="椭圆 37"/>
          <p:cNvSpPr/>
          <p:nvPr/>
        </p:nvSpPr>
        <p:spPr>
          <a:xfrm>
            <a:off x="5922816" y="1612882"/>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05</a:t>
            </a:r>
            <a:endParaRPr lang="zh-CN" altLang="en-US" sz="1600" b="1" dirty="0">
              <a:solidFill>
                <a:schemeClr val="bg2"/>
              </a:solidFill>
              <a:latin typeface="+mn-ea"/>
            </a:endParaRPr>
          </a:p>
        </p:txBody>
      </p:sp>
      <p:sp>
        <p:nvSpPr>
          <p:cNvPr id="39" name="椭圆 38"/>
          <p:cNvSpPr/>
          <p:nvPr/>
        </p:nvSpPr>
        <p:spPr>
          <a:xfrm>
            <a:off x="5922816" y="2788902"/>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06</a:t>
            </a:r>
            <a:endParaRPr lang="zh-CN" altLang="en-US" sz="1600" b="1" dirty="0">
              <a:solidFill>
                <a:schemeClr val="bg2"/>
              </a:solidFill>
              <a:latin typeface="+mn-ea"/>
            </a:endParaRPr>
          </a:p>
        </p:txBody>
      </p:sp>
      <p:sp>
        <p:nvSpPr>
          <p:cNvPr id="40" name="椭圆 39"/>
          <p:cNvSpPr/>
          <p:nvPr/>
        </p:nvSpPr>
        <p:spPr>
          <a:xfrm>
            <a:off x="5922816" y="396492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07</a:t>
            </a:r>
            <a:endParaRPr lang="zh-CN" altLang="en-US" sz="1600" b="1" dirty="0">
              <a:solidFill>
                <a:schemeClr val="bg2"/>
              </a:solidFill>
              <a:latin typeface="+mn-ea"/>
            </a:endParaRPr>
          </a:p>
        </p:txBody>
      </p:sp>
      <p:sp>
        <p:nvSpPr>
          <p:cNvPr id="41" name="椭圆 40"/>
          <p:cNvSpPr/>
          <p:nvPr/>
        </p:nvSpPr>
        <p:spPr>
          <a:xfrm>
            <a:off x="5922816" y="514094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08</a:t>
            </a:r>
            <a:endParaRPr lang="zh-CN" altLang="en-US" sz="1600" b="1" dirty="0">
              <a:solidFill>
                <a:schemeClr val="bg2"/>
              </a:solidFill>
              <a:latin typeface="+mn-ea"/>
            </a:endParaRPr>
          </a:p>
        </p:txBody>
      </p:sp>
      <p:sp>
        <p:nvSpPr>
          <p:cNvPr id="46" name="矩形 45"/>
          <p:cNvSpPr/>
          <p:nvPr/>
        </p:nvSpPr>
        <p:spPr>
          <a:xfrm>
            <a:off x="1852773" y="2964598"/>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方案概述</a:t>
            </a:r>
          </a:p>
        </p:txBody>
      </p:sp>
      <p:sp>
        <p:nvSpPr>
          <p:cNvPr id="47" name="矩形 46"/>
          <p:cNvSpPr/>
          <p:nvPr/>
        </p:nvSpPr>
        <p:spPr>
          <a:xfrm>
            <a:off x="6750624" y="1771564"/>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项目介绍</a:t>
            </a:r>
          </a:p>
        </p:txBody>
      </p:sp>
      <p:sp>
        <p:nvSpPr>
          <p:cNvPr id="48" name="矩形 47"/>
          <p:cNvSpPr/>
          <p:nvPr/>
        </p:nvSpPr>
        <p:spPr>
          <a:xfrm>
            <a:off x="1834161" y="4133606"/>
            <a:ext cx="1803266" cy="270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行业背景趋势</a:t>
            </a:r>
          </a:p>
        </p:txBody>
      </p:sp>
      <p:sp>
        <p:nvSpPr>
          <p:cNvPr id="49" name="矩形 48"/>
          <p:cNvSpPr/>
          <p:nvPr/>
        </p:nvSpPr>
        <p:spPr>
          <a:xfrm>
            <a:off x="1852773" y="5299626"/>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市场痛点</a:t>
            </a:r>
          </a:p>
        </p:txBody>
      </p:sp>
      <p:sp>
        <p:nvSpPr>
          <p:cNvPr id="50" name="矩形 49"/>
          <p:cNvSpPr/>
          <p:nvPr/>
        </p:nvSpPr>
        <p:spPr>
          <a:xfrm>
            <a:off x="6750624" y="2947584"/>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技术亮点</a:t>
            </a:r>
          </a:p>
        </p:txBody>
      </p:sp>
      <p:sp>
        <p:nvSpPr>
          <p:cNvPr id="51" name="矩形 50"/>
          <p:cNvSpPr/>
          <p:nvPr/>
        </p:nvSpPr>
        <p:spPr>
          <a:xfrm>
            <a:off x="6542188" y="4120157"/>
            <a:ext cx="3059005" cy="326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商业模式及市场前景</a:t>
            </a:r>
          </a:p>
        </p:txBody>
      </p:sp>
      <p:sp>
        <p:nvSpPr>
          <p:cNvPr id="52" name="矩形 51"/>
          <p:cNvSpPr/>
          <p:nvPr/>
        </p:nvSpPr>
        <p:spPr>
          <a:xfrm>
            <a:off x="6750624" y="5289282"/>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案例介绍</a:t>
            </a:r>
          </a:p>
        </p:txBody>
      </p:sp>
      <p:sp>
        <p:nvSpPr>
          <p:cNvPr id="53" name="矩形 52"/>
          <p:cNvSpPr/>
          <p:nvPr/>
        </p:nvSpPr>
        <p:spPr>
          <a:xfrm>
            <a:off x="1850980" y="1771565"/>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团队介绍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633927" y="4099249"/>
            <a:ext cx="3303036" cy="1112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zh-CN" sz="2800" dirty="0">
                <a:solidFill>
                  <a:schemeClr val="tx1"/>
                </a:solidFill>
                <a:effectLst/>
                <a:latin typeface="+mn-ea"/>
                <a:cs typeface="Times New Roman" panose="02020603050405020304" pitchFamily="18" charset="0"/>
              </a:rPr>
              <a:t>封闭环境无人自动巡检系统</a:t>
            </a:r>
            <a:endParaRPr lang="zh-CN" altLang="en-US" sz="2800" dirty="0">
              <a:solidFill>
                <a:schemeClr val="tx1"/>
              </a:solidFill>
              <a:latin typeface="+mn-ea"/>
            </a:endParaRPr>
          </a:p>
        </p:txBody>
      </p:sp>
      <p:sp>
        <p:nvSpPr>
          <p:cNvPr id="11" name="矩形 10"/>
          <p:cNvSpPr/>
          <p:nvPr/>
        </p:nvSpPr>
        <p:spPr>
          <a:xfrm>
            <a:off x="1125894" y="3862873"/>
            <a:ext cx="1828800" cy="2086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037455" y="3498850"/>
            <a:ext cx="2148840" cy="2479675"/>
          </a:xfrm>
          <a:prstGeom prst="roundRect">
            <a:avLst/>
          </a:prstGeom>
          <a:noFill/>
          <a:ln>
            <a:solidFill>
              <a:srgbClr val="C5E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p:cNvSpPr/>
          <p:nvPr/>
        </p:nvSpPr>
        <p:spPr>
          <a:xfrm>
            <a:off x="940435" y="3224530"/>
            <a:ext cx="2500630" cy="3026410"/>
          </a:xfrm>
          <a:prstGeom prst="roundRect">
            <a:avLst/>
          </a:prstGeom>
          <a:noFill/>
          <a:ln>
            <a:solidFill>
              <a:srgbClr val="C5E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zh-CN" altLang="zh-CN" sz="2400" kern="100" dirty="0">
                <a:solidFill>
                  <a:srgbClr val="666666"/>
                </a:solidFill>
                <a:effectLst/>
                <a:latin typeface="+mn-ea"/>
                <a:cs typeface="Times New Roman" panose="02020603050405020304" pitchFamily="18" charset="0"/>
              </a:rPr>
              <a:t>主控芯片</a:t>
            </a:r>
            <a:r>
              <a:rPr lang="en-US" altLang="zh-CN" sz="2400" kern="100" dirty="0">
                <a:solidFill>
                  <a:srgbClr val="666666"/>
                </a:solidFill>
                <a:effectLst/>
                <a:latin typeface="+mn-ea"/>
                <a:cs typeface="Times New Roman" panose="02020603050405020304" pitchFamily="18" charset="0"/>
              </a:rPr>
              <a:t>   </a:t>
            </a:r>
          </a:p>
          <a:p>
            <a:pPr marL="285750" indent="-285750">
              <a:lnSpc>
                <a:spcPct val="200000"/>
              </a:lnSpc>
              <a:buFont typeface="Arial" panose="020B0604020202020204" pitchFamily="34" charset="0"/>
              <a:buChar char="•"/>
            </a:pPr>
            <a:r>
              <a:rPr lang="zh-CN" altLang="zh-CN" sz="2400" kern="100" dirty="0">
                <a:solidFill>
                  <a:srgbClr val="666666"/>
                </a:solidFill>
                <a:effectLst/>
                <a:latin typeface="+mn-ea"/>
                <a:cs typeface="Times New Roman" panose="02020603050405020304" pitchFamily="18" charset="0"/>
              </a:rPr>
              <a:t>大数据分析</a:t>
            </a:r>
            <a:r>
              <a:rPr lang="en-US" altLang="zh-CN" sz="2400" kern="100" dirty="0">
                <a:solidFill>
                  <a:srgbClr val="666666"/>
                </a:solidFill>
                <a:effectLst/>
                <a:latin typeface="+mn-ea"/>
                <a:cs typeface="Times New Roman" panose="02020603050405020304" pitchFamily="18" charset="0"/>
              </a:rPr>
              <a:t> </a:t>
            </a:r>
          </a:p>
          <a:p>
            <a:pPr marL="285750" indent="-285750">
              <a:lnSpc>
                <a:spcPct val="200000"/>
              </a:lnSpc>
              <a:buFont typeface="Arial" panose="020B0604020202020204" pitchFamily="34" charset="0"/>
              <a:buChar char="•"/>
            </a:pPr>
            <a:r>
              <a:rPr lang="zh-CN" altLang="zh-CN" sz="2400" kern="100" dirty="0">
                <a:solidFill>
                  <a:srgbClr val="666666"/>
                </a:solidFill>
                <a:effectLst/>
                <a:latin typeface="+mn-ea"/>
                <a:cs typeface="Times New Roman" panose="02020603050405020304" pitchFamily="18" charset="0"/>
              </a:rPr>
              <a:t>智慧摄像头</a:t>
            </a:r>
            <a:r>
              <a:rPr lang="en-US" altLang="zh-CN" sz="2400" kern="100" dirty="0">
                <a:solidFill>
                  <a:srgbClr val="666666"/>
                </a:solidFill>
                <a:effectLst/>
                <a:latin typeface="+mn-ea"/>
                <a:cs typeface="Times New Roman" panose="02020603050405020304" pitchFamily="18" charset="0"/>
              </a:rPr>
              <a:t>  </a:t>
            </a:r>
          </a:p>
          <a:p>
            <a:pPr marL="285750" indent="-285750">
              <a:lnSpc>
                <a:spcPct val="200000"/>
              </a:lnSpc>
              <a:buFont typeface="Arial" panose="020B0604020202020204" pitchFamily="34" charset="0"/>
              <a:buChar char="•"/>
            </a:pPr>
            <a:r>
              <a:rPr lang="zh-CN" altLang="zh-CN" sz="2400" kern="100" dirty="0">
                <a:solidFill>
                  <a:srgbClr val="666666"/>
                </a:solidFill>
                <a:effectLst/>
                <a:latin typeface="+mn-ea"/>
                <a:cs typeface="Times New Roman" panose="02020603050405020304" pitchFamily="18" charset="0"/>
              </a:rPr>
              <a:t>数据可视化</a:t>
            </a:r>
            <a:endParaRPr lang="zh-CN" altLang="zh-CN" sz="2400" kern="100" dirty="0">
              <a:solidFill>
                <a:srgbClr val="1C1C1C"/>
              </a:solidFill>
              <a:effectLst/>
              <a:latin typeface="+mn-ea"/>
              <a:cs typeface="Times New Roman" panose="02020603050405020304" pitchFamily="18" charset="0"/>
            </a:endParaRPr>
          </a:p>
          <a:p>
            <a:pPr algn="ctr"/>
            <a:endParaRPr lang="en-US" altLang="zh-CN" sz="2400" dirty="0"/>
          </a:p>
        </p:txBody>
      </p:sp>
      <p:sp>
        <p:nvSpPr>
          <p:cNvPr id="6" name="流程图: 终止 5"/>
          <p:cNvSpPr/>
          <p:nvPr/>
        </p:nvSpPr>
        <p:spPr>
          <a:xfrm>
            <a:off x="1340485" y="2409190"/>
            <a:ext cx="1614170" cy="541020"/>
          </a:xfrm>
          <a:prstGeom prst="flowChartTerminator">
            <a:avLst/>
          </a:prstGeom>
          <a:solidFill>
            <a:srgbClr val="C5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软件后台</a:t>
            </a:r>
          </a:p>
        </p:txBody>
      </p:sp>
      <p:sp>
        <p:nvSpPr>
          <p:cNvPr id="5" name="任意多边形 22"/>
          <p:cNvSpPr/>
          <p:nvPr>
            <p:custDataLst>
              <p:tags r:id="rId1"/>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a:solidFill>
                <a:schemeClr val="accent1">
                  <a:lumMod val="75000"/>
                </a:schemeClr>
              </a:solidFill>
              <a:latin typeface="Roboto Regular"/>
              <a:ea typeface="思源黑体 CN Regular"/>
            </a:endParaRPr>
          </a:p>
        </p:txBody>
      </p:sp>
      <p:sp>
        <p:nvSpPr>
          <p:cNvPr id="2" name="Subtitle 1"/>
          <p:cNvSpPr>
            <a:spLocks noGrp="1"/>
          </p:cNvSpPr>
          <p:nvPr>
            <p:ph type="subTitle" idx="1"/>
          </p:nvPr>
        </p:nvSpPr>
        <p:spPr>
          <a:xfrm>
            <a:off x="904859" y="232229"/>
            <a:ext cx="2276670" cy="443722"/>
          </a:xfrm>
        </p:spPr>
        <p:txBody>
          <a:bodyPr>
            <a:noAutofit/>
          </a:bodyPr>
          <a:lstStyle/>
          <a:p>
            <a:r>
              <a:rPr lang="zh-CN" altLang="en-US" dirty="0">
                <a:solidFill>
                  <a:schemeClr val="tx1"/>
                </a:solidFill>
                <a:latin typeface="+mn-lt"/>
                <a:ea typeface="+mn-ea"/>
                <a:cs typeface="+mn-ea"/>
                <a:sym typeface="+mn-lt"/>
              </a:rPr>
              <a:t>方案概述</a:t>
            </a:r>
            <a:endParaRPr lang="en-US" dirty="0">
              <a:solidFill>
                <a:schemeClr val="tx1"/>
              </a:solidFill>
              <a:latin typeface="+mn-lt"/>
              <a:ea typeface="+mn-ea"/>
              <a:cs typeface="+mn-ea"/>
              <a:sym typeface="+mn-lt"/>
            </a:endParaRPr>
          </a:p>
        </p:txBody>
      </p:sp>
      <p:sp>
        <p:nvSpPr>
          <p:cNvPr id="3" name="Content Placeholder 2"/>
          <p:cNvSpPr>
            <a:spLocks noGrp="1"/>
          </p:cNvSpPr>
          <p:nvPr>
            <p:ph idx="10"/>
          </p:nvPr>
        </p:nvSpPr>
        <p:spPr>
          <a:xfrm>
            <a:off x="2312035" y="1072515"/>
            <a:ext cx="7146290" cy="729615"/>
          </a:xfrm>
        </p:spPr>
        <p:txBody>
          <a:bodyPr/>
          <a:lstStyle/>
          <a:p>
            <a:pPr marL="0">
              <a:lnSpc>
                <a:spcPct val="150000"/>
              </a:lnSpc>
            </a:pPr>
            <a:r>
              <a:rPr lang="zh-CN" altLang="en-US" sz="4400" b="1" dirty="0">
                <a:latin typeface="+mn-ea"/>
                <a:ea typeface="+mn-ea"/>
                <a:cs typeface="+mn-ea"/>
                <a:sym typeface="+mn-lt"/>
              </a:rPr>
              <a:t>封闭环境无人自动巡检系统</a:t>
            </a: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7" name="流程图: 终止 6"/>
          <p:cNvSpPr/>
          <p:nvPr/>
        </p:nvSpPr>
        <p:spPr>
          <a:xfrm>
            <a:off x="5275244" y="2408944"/>
            <a:ext cx="1430694" cy="541175"/>
          </a:xfrm>
          <a:prstGeom prst="flowChartTerminator">
            <a:avLst/>
          </a:prstGeom>
          <a:solidFill>
            <a:srgbClr val="C5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仓库</a:t>
            </a:r>
          </a:p>
        </p:txBody>
      </p:sp>
      <p:sp>
        <p:nvSpPr>
          <p:cNvPr id="12" name="流程图: 过程 11"/>
          <p:cNvSpPr/>
          <p:nvPr/>
        </p:nvSpPr>
        <p:spPr>
          <a:xfrm>
            <a:off x="5224145" y="3606165"/>
            <a:ext cx="1775460" cy="27813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250000"/>
              </a:lnSpc>
              <a:buFont typeface="Arial" panose="020B0604020202020204" pitchFamily="34" charset="0"/>
              <a:buChar char="•"/>
            </a:pPr>
            <a:r>
              <a:rPr lang="zh-CN" altLang="en-US" sz="2400" dirty="0">
                <a:latin typeface="+mn-ea"/>
              </a:rPr>
              <a:t>仓储管理</a:t>
            </a:r>
            <a:endParaRPr lang="en-US" altLang="zh-CN" sz="2400" dirty="0">
              <a:latin typeface="+mn-ea"/>
            </a:endParaRPr>
          </a:p>
          <a:p>
            <a:pPr marL="285750" indent="-285750" algn="ctr">
              <a:lnSpc>
                <a:spcPct val="250000"/>
              </a:lnSpc>
              <a:buFont typeface="Arial" panose="020B0604020202020204" pitchFamily="34" charset="0"/>
              <a:buChar char="•"/>
            </a:pPr>
            <a:r>
              <a:rPr lang="zh-CN" altLang="en-US" sz="2400" dirty="0">
                <a:latin typeface="+mn-ea"/>
              </a:rPr>
              <a:t>巡检</a:t>
            </a:r>
            <a:r>
              <a:rPr lang="zh-CN" altLang="en-US" sz="2400" dirty="0">
                <a:solidFill>
                  <a:srgbClr val="666666"/>
                </a:solidFill>
                <a:latin typeface="+mn-ea"/>
              </a:rPr>
              <a:t>监测</a:t>
            </a:r>
          </a:p>
          <a:p>
            <a:pPr marL="285750" indent="-285750" algn="ctr">
              <a:lnSpc>
                <a:spcPct val="250000"/>
              </a:lnSpc>
              <a:buFont typeface="Arial" panose="020B0604020202020204" pitchFamily="34" charset="0"/>
              <a:buChar char="•"/>
            </a:pPr>
            <a:r>
              <a:rPr lang="zh-CN" altLang="en-US" sz="2400" dirty="0">
                <a:latin typeface="+mn-ea"/>
              </a:rPr>
              <a:t>警情处理</a:t>
            </a:r>
          </a:p>
          <a:p>
            <a:pPr indent="0" algn="ctr">
              <a:lnSpc>
                <a:spcPct val="250000"/>
              </a:lnSpc>
              <a:buFont typeface="Arial" panose="020B0604020202020204" pitchFamily="34" charset="0"/>
              <a:buNone/>
            </a:pPr>
            <a:endParaRPr lang="zh-CN" altLang="en-US" sz="2400" dirty="0">
              <a:latin typeface="+mn-ea"/>
            </a:endParaRPr>
          </a:p>
        </p:txBody>
      </p:sp>
      <p:sp>
        <p:nvSpPr>
          <p:cNvPr id="14" name="加号 13"/>
          <p:cNvSpPr/>
          <p:nvPr/>
        </p:nvSpPr>
        <p:spPr>
          <a:xfrm>
            <a:off x="3781769" y="4390831"/>
            <a:ext cx="914400" cy="821094"/>
          </a:xfrm>
          <a:prstGeom prst="mathPlus">
            <a:avLst/>
          </a:prstGeom>
          <a:solidFill>
            <a:srgbClr val="C5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号 14"/>
          <p:cNvSpPr/>
          <p:nvPr/>
        </p:nvSpPr>
        <p:spPr>
          <a:xfrm>
            <a:off x="7486935" y="4449989"/>
            <a:ext cx="1147292" cy="547396"/>
          </a:xfrm>
          <a:prstGeom prst="mathEqual">
            <a:avLst/>
          </a:prstGeom>
          <a:solidFill>
            <a:srgbClr val="C5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17"/>
          <p:cNvSpPr/>
          <p:nvPr/>
        </p:nvSpPr>
        <p:spPr>
          <a:xfrm>
            <a:off x="2107602" y="5894316"/>
            <a:ext cx="8542353" cy="1455567"/>
          </a:xfrm>
          <a:custGeom>
            <a:avLst/>
            <a:gdLst>
              <a:gd name="connsiteX0" fmla="*/ 0 w 12246654"/>
              <a:gd name="connsiteY0" fmla="*/ 0 h 908180"/>
              <a:gd name="connsiteX1" fmla="*/ 12246654 w 12246654"/>
              <a:gd name="connsiteY1" fmla="*/ 0 h 908180"/>
              <a:gd name="connsiteX2" fmla="*/ 12246654 w 12246654"/>
              <a:gd name="connsiteY2" fmla="*/ 908180 h 908180"/>
              <a:gd name="connsiteX3" fmla="*/ 0 w 12246654"/>
              <a:gd name="connsiteY3" fmla="*/ 908180 h 908180"/>
              <a:gd name="connsiteX4" fmla="*/ 0 w 12246654"/>
              <a:gd name="connsiteY4" fmla="*/ 0 h 908180"/>
              <a:gd name="connsiteX0-1" fmla="*/ 0 w 12246654"/>
              <a:gd name="connsiteY0-2" fmla="*/ 403598 h 1311778"/>
              <a:gd name="connsiteX1-3" fmla="*/ 1708982 w 12246654"/>
              <a:gd name="connsiteY1-4" fmla="*/ 0 h 1311778"/>
              <a:gd name="connsiteX2-5" fmla="*/ 12246654 w 12246654"/>
              <a:gd name="connsiteY2-6" fmla="*/ 403598 h 1311778"/>
              <a:gd name="connsiteX3-7" fmla="*/ 12246654 w 12246654"/>
              <a:gd name="connsiteY3-8" fmla="*/ 1311778 h 1311778"/>
              <a:gd name="connsiteX4-9" fmla="*/ 0 w 12246654"/>
              <a:gd name="connsiteY4-10" fmla="*/ 1311778 h 1311778"/>
              <a:gd name="connsiteX5" fmla="*/ 0 w 12246654"/>
              <a:gd name="connsiteY5" fmla="*/ 403598 h 1311778"/>
              <a:gd name="connsiteX0-11" fmla="*/ 0 w 12246654"/>
              <a:gd name="connsiteY0-12" fmla="*/ 403598 h 1311778"/>
              <a:gd name="connsiteX1-13" fmla="*/ 1708982 w 12246654"/>
              <a:gd name="connsiteY1-14" fmla="*/ 0 h 1311778"/>
              <a:gd name="connsiteX2-15" fmla="*/ 3487332 w 12246654"/>
              <a:gd name="connsiteY2-16" fmla="*/ 542334 h 1311778"/>
              <a:gd name="connsiteX3-17" fmla="*/ 12246654 w 12246654"/>
              <a:gd name="connsiteY3-18" fmla="*/ 403598 h 1311778"/>
              <a:gd name="connsiteX4-19" fmla="*/ 12246654 w 12246654"/>
              <a:gd name="connsiteY4-20" fmla="*/ 1311778 h 1311778"/>
              <a:gd name="connsiteX5-21" fmla="*/ 0 w 12246654"/>
              <a:gd name="connsiteY5-22" fmla="*/ 1311778 h 1311778"/>
              <a:gd name="connsiteX6" fmla="*/ 0 w 12246654"/>
              <a:gd name="connsiteY6" fmla="*/ 403598 h 1311778"/>
              <a:gd name="connsiteX0-23" fmla="*/ 0 w 12246654"/>
              <a:gd name="connsiteY0-24" fmla="*/ 472966 h 1381146"/>
              <a:gd name="connsiteX1-25" fmla="*/ 1708982 w 12246654"/>
              <a:gd name="connsiteY1-26" fmla="*/ 69368 h 1381146"/>
              <a:gd name="connsiteX2-27" fmla="*/ 3487332 w 12246654"/>
              <a:gd name="connsiteY2-28" fmla="*/ 611702 h 1381146"/>
              <a:gd name="connsiteX3-29" fmla="*/ 5625137 w 12246654"/>
              <a:gd name="connsiteY3-30" fmla="*/ 0 h 1381146"/>
              <a:gd name="connsiteX4-31" fmla="*/ 12246654 w 12246654"/>
              <a:gd name="connsiteY4-32" fmla="*/ 472966 h 1381146"/>
              <a:gd name="connsiteX5-33" fmla="*/ 12246654 w 12246654"/>
              <a:gd name="connsiteY5-34" fmla="*/ 1381146 h 1381146"/>
              <a:gd name="connsiteX6-35" fmla="*/ 0 w 12246654"/>
              <a:gd name="connsiteY6-36" fmla="*/ 1381146 h 1381146"/>
              <a:gd name="connsiteX7" fmla="*/ 0 w 12246654"/>
              <a:gd name="connsiteY7" fmla="*/ 472966 h 1381146"/>
              <a:gd name="connsiteX0-37" fmla="*/ 0 w 12246654"/>
              <a:gd name="connsiteY0-38" fmla="*/ 472966 h 1381146"/>
              <a:gd name="connsiteX1-39" fmla="*/ 1708982 w 12246654"/>
              <a:gd name="connsiteY1-40" fmla="*/ 69368 h 1381146"/>
              <a:gd name="connsiteX2-41" fmla="*/ 3487332 w 12246654"/>
              <a:gd name="connsiteY2-42" fmla="*/ 611702 h 1381146"/>
              <a:gd name="connsiteX3-43" fmla="*/ 5625137 w 12246654"/>
              <a:gd name="connsiteY3-44" fmla="*/ 0 h 1381146"/>
              <a:gd name="connsiteX4-45" fmla="*/ 12246654 w 12246654"/>
              <a:gd name="connsiteY4-46" fmla="*/ 472966 h 1381146"/>
              <a:gd name="connsiteX5-47" fmla="*/ 12246654 w 12246654"/>
              <a:gd name="connsiteY5-48" fmla="*/ 1381146 h 1381146"/>
              <a:gd name="connsiteX6-49" fmla="*/ 0 w 12246654"/>
              <a:gd name="connsiteY6-50" fmla="*/ 1381146 h 1381146"/>
              <a:gd name="connsiteX7-51" fmla="*/ 0 w 12246654"/>
              <a:gd name="connsiteY7-52" fmla="*/ 472966 h 1381146"/>
              <a:gd name="connsiteX0-53" fmla="*/ 0 w 12246654"/>
              <a:gd name="connsiteY0-54" fmla="*/ 487259 h 1395439"/>
              <a:gd name="connsiteX1-55" fmla="*/ 1708982 w 12246654"/>
              <a:gd name="connsiteY1-56" fmla="*/ 83661 h 1395439"/>
              <a:gd name="connsiteX2-57" fmla="*/ 3487332 w 12246654"/>
              <a:gd name="connsiteY2-58" fmla="*/ 625995 h 1395439"/>
              <a:gd name="connsiteX3-59" fmla="*/ 5625137 w 12246654"/>
              <a:gd name="connsiteY3-60" fmla="*/ 14293 h 1395439"/>
              <a:gd name="connsiteX4-61" fmla="*/ 9799846 w 12246654"/>
              <a:gd name="connsiteY4-62" fmla="*/ 77355 h 1395439"/>
              <a:gd name="connsiteX5-63" fmla="*/ 12246654 w 12246654"/>
              <a:gd name="connsiteY5-64" fmla="*/ 487259 h 1395439"/>
              <a:gd name="connsiteX6-65" fmla="*/ 12246654 w 12246654"/>
              <a:gd name="connsiteY6-66" fmla="*/ 1395439 h 1395439"/>
              <a:gd name="connsiteX7-67" fmla="*/ 0 w 12246654"/>
              <a:gd name="connsiteY7-68" fmla="*/ 1395439 h 1395439"/>
              <a:gd name="connsiteX8" fmla="*/ 0 w 12246654"/>
              <a:gd name="connsiteY8" fmla="*/ 487259 h 1395439"/>
              <a:gd name="connsiteX0-69" fmla="*/ 0 w 12246654"/>
              <a:gd name="connsiteY0-70" fmla="*/ 482883 h 1391063"/>
              <a:gd name="connsiteX1-71" fmla="*/ 1708982 w 12246654"/>
              <a:gd name="connsiteY1-72" fmla="*/ 79285 h 1391063"/>
              <a:gd name="connsiteX2-73" fmla="*/ 3487332 w 12246654"/>
              <a:gd name="connsiteY2-74" fmla="*/ 621619 h 1391063"/>
              <a:gd name="connsiteX3-75" fmla="*/ 5625137 w 12246654"/>
              <a:gd name="connsiteY3-76" fmla="*/ 9917 h 1391063"/>
              <a:gd name="connsiteX4-77" fmla="*/ 8084557 w 12246654"/>
              <a:gd name="connsiteY4-78" fmla="*/ 621620 h 1391063"/>
              <a:gd name="connsiteX5-79" fmla="*/ 9799846 w 12246654"/>
              <a:gd name="connsiteY5-80" fmla="*/ 72979 h 1391063"/>
              <a:gd name="connsiteX6-81" fmla="*/ 12246654 w 12246654"/>
              <a:gd name="connsiteY6-82" fmla="*/ 482883 h 1391063"/>
              <a:gd name="connsiteX7-83" fmla="*/ 12246654 w 12246654"/>
              <a:gd name="connsiteY7-84" fmla="*/ 1391063 h 1391063"/>
              <a:gd name="connsiteX8-85" fmla="*/ 0 w 12246654"/>
              <a:gd name="connsiteY8-86" fmla="*/ 1391063 h 1391063"/>
              <a:gd name="connsiteX9" fmla="*/ 0 w 12246654"/>
              <a:gd name="connsiteY9" fmla="*/ 482883 h 1391063"/>
              <a:gd name="connsiteX0-87" fmla="*/ 0 w 12246654"/>
              <a:gd name="connsiteY0-88" fmla="*/ 482883 h 1391063"/>
              <a:gd name="connsiteX1-89" fmla="*/ 1708982 w 12246654"/>
              <a:gd name="connsiteY1-90" fmla="*/ 79285 h 1391063"/>
              <a:gd name="connsiteX2-91" fmla="*/ 3487332 w 12246654"/>
              <a:gd name="connsiteY2-92" fmla="*/ 621619 h 1391063"/>
              <a:gd name="connsiteX3-93" fmla="*/ 5625137 w 12246654"/>
              <a:gd name="connsiteY3-94" fmla="*/ 9917 h 1391063"/>
              <a:gd name="connsiteX4-95" fmla="*/ 8084557 w 12246654"/>
              <a:gd name="connsiteY4-96" fmla="*/ 621620 h 1391063"/>
              <a:gd name="connsiteX5-97" fmla="*/ 9799846 w 12246654"/>
              <a:gd name="connsiteY5-98" fmla="*/ 72979 h 1391063"/>
              <a:gd name="connsiteX6-99" fmla="*/ 11716932 w 12246654"/>
              <a:gd name="connsiteY6-100" fmla="*/ 520721 h 1391063"/>
              <a:gd name="connsiteX7-101" fmla="*/ 12246654 w 12246654"/>
              <a:gd name="connsiteY7-102" fmla="*/ 482883 h 1391063"/>
              <a:gd name="connsiteX8-103" fmla="*/ 12246654 w 12246654"/>
              <a:gd name="connsiteY8-104" fmla="*/ 1391063 h 1391063"/>
              <a:gd name="connsiteX9-105" fmla="*/ 0 w 12246654"/>
              <a:gd name="connsiteY9-106" fmla="*/ 1391063 h 1391063"/>
              <a:gd name="connsiteX10" fmla="*/ 0 w 12246654"/>
              <a:gd name="connsiteY10" fmla="*/ 482883 h 1391063"/>
              <a:gd name="connsiteX0-107" fmla="*/ 0 w 12246654"/>
              <a:gd name="connsiteY0-108" fmla="*/ 482883 h 1391063"/>
              <a:gd name="connsiteX1-109" fmla="*/ 3487332 w 12246654"/>
              <a:gd name="connsiteY1-110" fmla="*/ 621619 h 1391063"/>
              <a:gd name="connsiteX2-111" fmla="*/ 5625137 w 12246654"/>
              <a:gd name="connsiteY2-112" fmla="*/ 9917 h 1391063"/>
              <a:gd name="connsiteX3-113" fmla="*/ 8084557 w 12246654"/>
              <a:gd name="connsiteY3-114" fmla="*/ 621620 h 1391063"/>
              <a:gd name="connsiteX4-115" fmla="*/ 9799846 w 12246654"/>
              <a:gd name="connsiteY4-116" fmla="*/ 72979 h 1391063"/>
              <a:gd name="connsiteX5-117" fmla="*/ 11716932 w 12246654"/>
              <a:gd name="connsiteY5-118" fmla="*/ 520721 h 1391063"/>
              <a:gd name="connsiteX6-119" fmla="*/ 12246654 w 12246654"/>
              <a:gd name="connsiteY6-120" fmla="*/ 482883 h 1391063"/>
              <a:gd name="connsiteX7-121" fmla="*/ 12246654 w 12246654"/>
              <a:gd name="connsiteY7-122" fmla="*/ 1391063 h 1391063"/>
              <a:gd name="connsiteX8-123" fmla="*/ 0 w 12246654"/>
              <a:gd name="connsiteY8-124" fmla="*/ 1391063 h 1391063"/>
              <a:gd name="connsiteX9-125" fmla="*/ 0 w 12246654"/>
              <a:gd name="connsiteY9-126" fmla="*/ 482883 h 1391063"/>
              <a:gd name="connsiteX0-127" fmla="*/ 0 w 12246654"/>
              <a:gd name="connsiteY0-128" fmla="*/ 483914 h 1392094"/>
              <a:gd name="connsiteX1-129" fmla="*/ 3487332 w 12246654"/>
              <a:gd name="connsiteY1-130" fmla="*/ 622650 h 1392094"/>
              <a:gd name="connsiteX2-131" fmla="*/ 5625137 w 12246654"/>
              <a:gd name="connsiteY2-132" fmla="*/ 10948 h 1392094"/>
              <a:gd name="connsiteX3-133" fmla="*/ 8084557 w 12246654"/>
              <a:gd name="connsiteY3-134" fmla="*/ 622651 h 1392094"/>
              <a:gd name="connsiteX4-135" fmla="*/ 11716932 w 12246654"/>
              <a:gd name="connsiteY4-136" fmla="*/ 521752 h 1392094"/>
              <a:gd name="connsiteX5-137" fmla="*/ 12246654 w 12246654"/>
              <a:gd name="connsiteY5-138" fmla="*/ 483914 h 1392094"/>
              <a:gd name="connsiteX6-139" fmla="*/ 12246654 w 12246654"/>
              <a:gd name="connsiteY6-140" fmla="*/ 1392094 h 1392094"/>
              <a:gd name="connsiteX7-141" fmla="*/ 0 w 12246654"/>
              <a:gd name="connsiteY7-142" fmla="*/ 1392094 h 1392094"/>
              <a:gd name="connsiteX8-143" fmla="*/ 0 w 12246654"/>
              <a:gd name="connsiteY8-144" fmla="*/ 483914 h 1392094"/>
              <a:gd name="connsiteX0-145" fmla="*/ 0 w 12246654"/>
              <a:gd name="connsiteY0-146" fmla="*/ 547387 h 1455567"/>
              <a:gd name="connsiteX1-147" fmla="*/ 989796 w 12246654"/>
              <a:gd name="connsiteY1-148" fmla="*/ 936 h 1455567"/>
              <a:gd name="connsiteX2-149" fmla="*/ 3487332 w 12246654"/>
              <a:gd name="connsiteY2-150" fmla="*/ 686123 h 1455567"/>
              <a:gd name="connsiteX3-151" fmla="*/ 5625137 w 12246654"/>
              <a:gd name="connsiteY3-152" fmla="*/ 74421 h 1455567"/>
              <a:gd name="connsiteX4-153" fmla="*/ 8084557 w 12246654"/>
              <a:gd name="connsiteY4-154" fmla="*/ 686124 h 1455567"/>
              <a:gd name="connsiteX5-155" fmla="*/ 11716932 w 12246654"/>
              <a:gd name="connsiteY5-156" fmla="*/ 585225 h 1455567"/>
              <a:gd name="connsiteX6-157" fmla="*/ 12246654 w 12246654"/>
              <a:gd name="connsiteY6-158" fmla="*/ 547387 h 1455567"/>
              <a:gd name="connsiteX7-159" fmla="*/ 12246654 w 12246654"/>
              <a:gd name="connsiteY7-160" fmla="*/ 1455567 h 1455567"/>
              <a:gd name="connsiteX8-161" fmla="*/ 0 w 12246654"/>
              <a:gd name="connsiteY8-162" fmla="*/ 1455567 h 1455567"/>
              <a:gd name="connsiteX9-163" fmla="*/ 0 w 12246654"/>
              <a:gd name="connsiteY9-164" fmla="*/ 547387 h 1455567"/>
              <a:gd name="connsiteX0-165" fmla="*/ 0 w 12246654"/>
              <a:gd name="connsiteY0-166" fmla="*/ 547387 h 1455567"/>
              <a:gd name="connsiteX1-167" fmla="*/ 989796 w 12246654"/>
              <a:gd name="connsiteY1-168" fmla="*/ 936 h 1455567"/>
              <a:gd name="connsiteX2-169" fmla="*/ 3487332 w 12246654"/>
              <a:gd name="connsiteY2-170" fmla="*/ 686123 h 1455567"/>
              <a:gd name="connsiteX3-171" fmla="*/ 5625137 w 12246654"/>
              <a:gd name="connsiteY3-172" fmla="*/ 74421 h 1455567"/>
              <a:gd name="connsiteX4-173" fmla="*/ 8084557 w 12246654"/>
              <a:gd name="connsiteY4-174" fmla="*/ 686124 h 1455567"/>
              <a:gd name="connsiteX5-175" fmla="*/ 10777029 w 12246654"/>
              <a:gd name="connsiteY5-176" fmla="*/ 13549 h 1455567"/>
              <a:gd name="connsiteX6-177" fmla="*/ 11716932 w 12246654"/>
              <a:gd name="connsiteY6-178" fmla="*/ 585225 h 1455567"/>
              <a:gd name="connsiteX7-179" fmla="*/ 12246654 w 12246654"/>
              <a:gd name="connsiteY7-180" fmla="*/ 547387 h 1455567"/>
              <a:gd name="connsiteX8-181" fmla="*/ 12246654 w 12246654"/>
              <a:gd name="connsiteY8-182" fmla="*/ 1455567 h 1455567"/>
              <a:gd name="connsiteX9-183" fmla="*/ 0 w 12246654"/>
              <a:gd name="connsiteY9-184" fmla="*/ 1455567 h 1455567"/>
              <a:gd name="connsiteX10-185" fmla="*/ 0 w 12246654"/>
              <a:gd name="connsiteY10-186" fmla="*/ 547387 h 1455567"/>
              <a:gd name="connsiteX0-187" fmla="*/ 0 w 12246654"/>
              <a:gd name="connsiteY0-188" fmla="*/ 547387 h 1455567"/>
              <a:gd name="connsiteX1-189" fmla="*/ 989796 w 12246654"/>
              <a:gd name="connsiteY1-190" fmla="*/ 936 h 1455567"/>
              <a:gd name="connsiteX2-191" fmla="*/ 3487332 w 12246654"/>
              <a:gd name="connsiteY2-192" fmla="*/ 686123 h 1455567"/>
              <a:gd name="connsiteX3-193" fmla="*/ 5625137 w 12246654"/>
              <a:gd name="connsiteY3-194" fmla="*/ 74421 h 1455567"/>
              <a:gd name="connsiteX4-195" fmla="*/ 8084557 w 12246654"/>
              <a:gd name="connsiteY4-196" fmla="*/ 686124 h 1455567"/>
              <a:gd name="connsiteX5-197" fmla="*/ 10777029 w 12246654"/>
              <a:gd name="connsiteY5-198" fmla="*/ 13549 h 1455567"/>
              <a:gd name="connsiteX6-199" fmla="*/ 11994405 w 12246654"/>
              <a:gd name="connsiteY6-200" fmla="*/ 250996 h 1455567"/>
              <a:gd name="connsiteX7-201" fmla="*/ 12246654 w 12246654"/>
              <a:gd name="connsiteY7-202" fmla="*/ 547387 h 1455567"/>
              <a:gd name="connsiteX8-203" fmla="*/ 12246654 w 12246654"/>
              <a:gd name="connsiteY8-204" fmla="*/ 1455567 h 1455567"/>
              <a:gd name="connsiteX9-205" fmla="*/ 0 w 12246654"/>
              <a:gd name="connsiteY9-206" fmla="*/ 1455567 h 1455567"/>
              <a:gd name="connsiteX10-207" fmla="*/ 0 w 12246654"/>
              <a:gd name="connsiteY10-208" fmla="*/ 547387 h 1455567"/>
              <a:gd name="connsiteX0-209" fmla="*/ 0 w 12258582"/>
              <a:gd name="connsiteY0-210" fmla="*/ 547387 h 1455567"/>
              <a:gd name="connsiteX1-211" fmla="*/ 989796 w 12258582"/>
              <a:gd name="connsiteY1-212" fmla="*/ 936 h 1455567"/>
              <a:gd name="connsiteX2-213" fmla="*/ 3487332 w 12258582"/>
              <a:gd name="connsiteY2-214" fmla="*/ 686123 h 1455567"/>
              <a:gd name="connsiteX3-215" fmla="*/ 5625137 w 12258582"/>
              <a:gd name="connsiteY3-216" fmla="*/ 74421 h 1455567"/>
              <a:gd name="connsiteX4-217" fmla="*/ 8084557 w 12258582"/>
              <a:gd name="connsiteY4-218" fmla="*/ 686124 h 1455567"/>
              <a:gd name="connsiteX5-219" fmla="*/ 10777029 w 12258582"/>
              <a:gd name="connsiteY5-220" fmla="*/ 13549 h 1455567"/>
              <a:gd name="connsiteX6-221" fmla="*/ 11994405 w 12258582"/>
              <a:gd name="connsiteY6-222" fmla="*/ 250996 h 1455567"/>
              <a:gd name="connsiteX7-223" fmla="*/ 12240069 w 12258582"/>
              <a:gd name="connsiteY7-224" fmla="*/ 417146 h 1455567"/>
              <a:gd name="connsiteX8-225" fmla="*/ 12246654 w 12258582"/>
              <a:gd name="connsiteY8-226" fmla="*/ 547387 h 1455567"/>
              <a:gd name="connsiteX9-227" fmla="*/ 12246654 w 12258582"/>
              <a:gd name="connsiteY9-228" fmla="*/ 1455567 h 1455567"/>
              <a:gd name="connsiteX10-229" fmla="*/ 0 w 12258582"/>
              <a:gd name="connsiteY10-230" fmla="*/ 1455567 h 1455567"/>
              <a:gd name="connsiteX11" fmla="*/ 0 w 12258582"/>
              <a:gd name="connsiteY11" fmla="*/ 547387 h 1455567"/>
              <a:gd name="connsiteX0-231" fmla="*/ 0 w 12246654"/>
              <a:gd name="connsiteY0-232" fmla="*/ 547387 h 1455567"/>
              <a:gd name="connsiteX1-233" fmla="*/ 989796 w 12246654"/>
              <a:gd name="connsiteY1-234" fmla="*/ 936 h 1455567"/>
              <a:gd name="connsiteX2-235" fmla="*/ 3487332 w 12246654"/>
              <a:gd name="connsiteY2-236" fmla="*/ 686123 h 1455567"/>
              <a:gd name="connsiteX3-237" fmla="*/ 5625137 w 12246654"/>
              <a:gd name="connsiteY3-238" fmla="*/ 74421 h 1455567"/>
              <a:gd name="connsiteX4-239" fmla="*/ 8084557 w 12246654"/>
              <a:gd name="connsiteY4-240" fmla="*/ 686124 h 1455567"/>
              <a:gd name="connsiteX5-241" fmla="*/ 10777029 w 12246654"/>
              <a:gd name="connsiteY5-242" fmla="*/ 13549 h 1455567"/>
              <a:gd name="connsiteX6-243" fmla="*/ 11994405 w 12246654"/>
              <a:gd name="connsiteY6-244" fmla="*/ 250996 h 1455567"/>
              <a:gd name="connsiteX7-245" fmla="*/ 12240069 w 12246654"/>
              <a:gd name="connsiteY7-246" fmla="*/ 417146 h 1455567"/>
              <a:gd name="connsiteX8-247" fmla="*/ 8071945 w 12246654"/>
              <a:gd name="connsiteY8-248" fmla="*/ 1020353 h 1455567"/>
              <a:gd name="connsiteX9-249" fmla="*/ 12246654 w 12246654"/>
              <a:gd name="connsiteY9-250" fmla="*/ 1455567 h 1455567"/>
              <a:gd name="connsiteX10-251" fmla="*/ 0 w 12246654"/>
              <a:gd name="connsiteY10-252" fmla="*/ 1455567 h 1455567"/>
              <a:gd name="connsiteX11-253" fmla="*/ 0 w 12246654"/>
              <a:gd name="connsiteY11-254" fmla="*/ 547387 h 1455567"/>
              <a:gd name="connsiteX0-255" fmla="*/ 0 w 12246654"/>
              <a:gd name="connsiteY0-256" fmla="*/ 547387 h 1455567"/>
              <a:gd name="connsiteX1-257" fmla="*/ 989796 w 12246654"/>
              <a:gd name="connsiteY1-258" fmla="*/ 936 h 1455567"/>
              <a:gd name="connsiteX2-259" fmla="*/ 3487332 w 12246654"/>
              <a:gd name="connsiteY2-260" fmla="*/ 686123 h 1455567"/>
              <a:gd name="connsiteX3-261" fmla="*/ 5625137 w 12246654"/>
              <a:gd name="connsiteY3-262" fmla="*/ 74421 h 1455567"/>
              <a:gd name="connsiteX4-263" fmla="*/ 8084557 w 12246654"/>
              <a:gd name="connsiteY4-264" fmla="*/ 686124 h 1455567"/>
              <a:gd name="connsiteX5-265" fmla="*/ 10777029 w 12246654"/>
              <a:gd name="connsiteY5-266" fmla="*/ 13549 h 1455567"/>
              <a:gd name="connsiteX6-267" fmla="*/ 11994405 w 12246654"/>
              <a:gd name="connsiteY6-268" fmla="*/ 250996 h 1455567"/>
              <a:gd name="connsiteX7-269" fmla="*/ 8090585 w 12246654"/>
              <a:gd name="connsiteY7-270" fmla="*/ 726150 h 1455567"/>
              <a:gd name="connsiteX8-271" fmla="*/ 8071945 w 12246654"/>
              <a:gd name="connsiteY8-272" fmla="*/ 1020353 h 1455567"/>
              <a:gd name="connsiteX9-273" fmla="*/ 12246654 w 12246654"/>
              <a:gd name="connsiteY9-274" fmla="*/ 1455567 h 1455567"/>
              <a:gd name="connsiteX10-275" fmla="*/ 0 w 12246654"/>
              <a:gd name="connsiteY10-276" fmla="*/ 1455567 h 1455567"/>
              <a:gd name="connsiteX11-277" fmla="*/ 0 w 12246654"/>
              <a:gd name="connsiteY11-278" fmla="*/ 547387 h 1455567"/>
              <a:gd name="connsiteX0-279" fmla="*/ 0 w 12004069"/>
              <a:gd name="connsiteY0-280" fmla="*/ 547387 h 1455567"/>
              <a:gd name="connsiteX1-281" fmla="*/ 989796 w 12004069"/>
              <a:gd name="connsiteY1-282" fmla="*/ 936 h 1455567"/>
              <a:gd name="connsiteX2-283" fmla="*/ 3487332 w 12004069"/>
              <a:gd name="connsiteY2-284" fmla="*/ 686123 h 1455567"/>
              <a:gd name="connsiteX3-285" fmla="*/ 5625137 w 12004069"/>
              <a:gd name="connsiteY3-286" fmla="*/ 74421 h 1455567"/>
              <a:gd name="connsiteX4-287" fmla="*/ 8084557 w 12004069"/>
              <a:gd name="connsiteY4-288" fmla="*/ 686124 h 1455567"/>
              <a:gd name="connsiteX5-289" fmla="*/ 10777029 w 12004069"/>
              <a:gd name="connsiteY5-290" fmla="*/ 13549 h 1455567"/>
              <a:gd name="connsiteX6-291" fmla="*/ 11994405 w 12004069"/>
              <a:gd name="connsiteY6-292" fmla="*/ 250996 h 1455567"/>
              <a:gd name="connsiteX7-293" fmla="*/ 8090585 w 12004069"/>
              <a:gd name="connsiteY7-294" fmla="*/ 726150 h 1455567"/>
              <a:gd name="connsiteX8-295" fmla="*/ 8071945 w 12004069"/>
              <a:gd name="connsiteY8-296" fmla="*/ 1020353 h 1455567"/>
              <a:gd name="connsiteX9-297" fmla="*/ 8071945 w 12004069"/>
              <a:gd name="connsiteY9-298" fmla="*/ 1455567 h 1455567"/>
              <a:gd name="connsiteX10-299" fmla="*/ 0 w 12004069"/>
              <a:gd name="connsiteY10-300" fmla="*/ 1455567 h 1455567"/>
              <a:gd name="connsiteX11-301" fmla="*/ 0 w 12004069"/>
              <a:gd name="connsiteY11-302" fmla="*/ 547387 h 1455567"/>
              <a:gd name="connsiteX0-303" fmla="*/ 0 w 12102815"/>
              <a:gd name="connsiteY0-304" fmla="*/ 547387 h 1455567"/>
              <a:gd name="connsiteX1-305" fmla="*/ 989796 w 12102815"/>
              <a:gd name="connsiteY1-306" fmla="*/ 936 h 1455567"/>
              <a:gd name="connsiteX2-307" fmla="*/ 3487332 w 12102815"/>
              <a:gd name="connsiteY2-308" fmla="*/ 686123 h 1455567"/>
              <a:gd name="connsiteX3-309" fmla="*/ 5625137 w 12102815"/>
              <a:gd name="connsiteY3-310" fmla="*/ 74421 h 1455567"/>
              <a:gd name="connsiteX4-311" fmla="*/ 8084557 w 12102815"/>
              <a:gd name="connsiteY4-312" fmla="*/ 686124 h 1455567"/>
              <a:gd name="connsiteX5-313" fmla="*/ 10777029 w 12102815"/>
              <a:gd name="connsiteY5-314" fmla="*/ 13549 h 1455567"/>
              <a:gd name="connsiteX6-315" fmla="*/ 11994405 w 12102815"/>
              <a:gd name="connsiteY6-316" fmla="*/ 250996 h 1455567"/>
              <a:gd name="connsiteX7-317" fmla="*/ 8071945 w 12102815"/>
              <a:gd name="connsiteY7-318" fmla="*/ 1020353 h 1455567"/>
              <a:gd name="connsiteX8-319" fmla="*/ 8071945 w 12102815"/>
              <a:gd name="connsiteY8-320" fmla="*/ 1455567 h 1455567"/>
              <a:gd name="connsiteX9-321" fmla="*/ 0 w 12102815"/>
              <a:gd name="connsiteY9-322" fmla="*/ 1455567 h 1455567"/>
              <a:gd name="connsiteX10-323" fmla="*/ 0 w 12102815"/>
              <a:gd name="connsiteY10-324" fmla="*/ 547387 h 1455567"/>
              <a:gd name="connsiteX0-325" fmla="*/ 0 w 11994406"/>
              <a:gd name="connsiteY0-326" fmla="*/ 547387 h 1455567"/>
              <a:gd name="connsiteX1-327" fmla="*/ 989796 w 11994406"/>
              <a:gd name="connsiteY1-328" fmla="*/ 936 h 1455567"/>
              <a:gd name="connsiteX2-329" fmla="*/ 3487332 w 11994406"/>
              <a:gd name="connsiteY2-330" fmla="*/ 686123 h 1455567"/>
              <a:gd name="connsiteX3-331" fmla="*/ 5625137 w 11994406"/>
              <a:gd name="connsiteY3-332" fmla="*/ 74421 h 1455567"/>
              <a:gd name="connsiteX4-333" fmla="*/ 8084557 w 11994406"/>
              <a:gd name="connsiteY4-334" fmla="*/ 686124 h 1455567"/>
              <a:gd name="connsiteX5-335" fmla="*/ 11994405 w 11994406"/>
              <a:gd name="connsiteY5-336" fmla="*/ 250996 h 1455567"/>
              <a:gd name="connsiteX6-337" fmla="*/ 8071945 w 11994406"/>
              <a:gd name="connsiteY6-338" fmla="*/ 1020353 h 1455567"/>
              <a:gd name="connsiteX7-339" fmla="*/ 8071945 w 11994406"/>
              <a:gd name="connsiteY7-340" fmla="*/ 1455567 h 1455567"/>
              <a:gd name="connsiteX8-341" fmla="*/ 0 w 11994406"/>
              <a:gd name="connsiteY8-342" fmla="*/ 1455567 h 1455567"/>
              <a:gd name="connsiteX9-343" fmla="*/ 0 w 11994406"/>
              <a:gd name="connsiteY9-344" fmla="*/ 547387 h 1455567"/>
              <a:gd name="connsiteX0-345" fmla="*/ 0 w 8263042"/>
              <a:gd name="connsiteY0-346" fmla="*/ 547387 h 1455567"/>
              <a:gd name="connsiteX1-347" fmla="*/ 989796 w 8263042"/>
              <a:gd name="connsiteY1-348" fmla="*/ 936 h 1455567"/>
              <a:gd name="connsiteX2-349" fmla="*/ 3487332 w 8263042"/>
              <a:gd name="connsiteY2-350" fmla="*/ 686123 h 1455567"/>
              <a:gd name="connsiteX3-351" fmla="*/ 5625137 w 8263042"/>
              <a:gd name="connsiteY3-352" fmla="*/ 74421 h 1455567"/>
              <a:gd name="connsiteX4-353" fmla="*/ 8084557 w 8263042"/>
              <a:gd name="connsiteY4-354" fmla="*/ 686124 h 1455567"/>
              <a:gd name="connsiteX5-355" fmla="*/ 8071945 w 8263042"/>
              <a:gd name="connsiteY5-356" fmla="*/ 1020353 h 1455567"/>
              <a:gd name="connsiteX6-357" fmla="*/ 8071945 w 8263042"/>
              <a:gd name="connsiteY6-358" fmla="*/ 1455567 h 1455567"/>
              <a:gd name="connsiteX7-359" fmla="*/ 0 w 8263042"/>
              <a:gd name="connsiteY7-360" fmla="*/ 1455567 h 1455567"/>
              <a:gd name="connsiteX8-361" fmla="*/ 0 w 8263042"/>
              <a:gd name="connsiteY8-362" fmla="*/ 547387 h 14555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85" y="connsiteY8-86"/>
              </a:cxn>
            </a:cxnLst>
            <a:rect l="l" t="t" r="r" b="b"/>
            <a:pathLst>
              <a:path w="8263042" h="1455567">
                <a:moveTo>
                  <a:pt x="0" y="547387"/>
                </a:moveTo>
                <a:cubicBezTo>
                  <a:pt x="99802" y="389031"/>
                  <a:pt x="408574" y="-22187"/>
                  <a:pt x="989796" y="936"/>
                </a:cubicBezTo>
                <a:cubicBezTo>
                  <a:pt x="1571018" y="24059"/>
                  <a:pt x="2649611" y="757958"/>
                  <a:pt x="3487332" y="686123"/>
                </a:cubicBezTo>
                <a:cubicBezTo>
                  <a:pt x="4067503" y="677715"/>
                  <a:pt x="5044966" y="82829"/>
                  <a:pt x="5625137" y="74421"/>
                </a:cubicBezTo>
                <a:cubicBezTo>
                  <a:pt x="6398698" y="-26478"/>
                  <a:pt x="7069258" y="600990"/>
                  <a:pt x="8084557" y="686124"/>
                </a:cubicBezTo>
                <a:cubicBezTo>
                  <a:pt x="8492358" y="843779"/>
                  <a:pt x="8074047" y="892113"/>
                  <a:pt x="8071945" y="1020353"/>
                </a:cubicBezTo>
                <a:lnTo>
                  <a:pt x="8071945" y="1455567"/>
                </a:lnTo>
                <a:lnTo>
                  <a:pt x="0" y="1455567"/>
                </a:lnTo>
                <a:lnTo>
                  <a:pt x="0" y="547387"/>
                </a:lnTo>
                <a:close/>
              </a:path>
            </a:pathLst>
          </a:custGeom>
          <a:solidFill>
            <a:srgbClr val="C5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任意多边形 22"/>
          <p:cNvSpPr/>
          <p:nvPr>
            <p:custDataLst>
              <p:tags r:id="rId1"/>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背景趋势</a:t>
            </a: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19" name="矩形 17"/>
          <p:cNvSpPr/>
          <p:nvPr/>
        </p:nvSpPr>
        <p:spPr>
          <a:xfrm>
            <a:off x="28948" y="5894317"/>
            <a:ext cx="12258582" cy="1455567"/>
          </a:xfrm>
          <a:custGeom>
            <a:avLst/>
            <a:gdLst>
              <a:gd name="connsiteX0" fmla="*/ 0 w 12246654"/>
              <a:gd name="connsiteY0" fmla="*/ 0 h 908180"/>
              <a:gd name="connsiteX1" fmla="*/ 12246654 w 12246654"/>
              <a:gd name="connsiteY1" fmla="*/ 0 h 908180"/>
              <a:gd name="connsiteX2" fmla="*/ 12246654 w 12246654"/>
              <a:gd name="connsiteY2" fmla="*/ 908180 h 908180"/>
              <a:gd name="connsiteX3" fmla="*/ 0 w 12246654"/>
              <a:gd name="connsiteY3" fmla="*/ 908180 h 908180"/>
              <a:gd name="connsiteX4" fmla="*/ 0 w 12246654"/>
              <a:gd name="connsiteY4" fmla="*/ 0 h 908180"/>
              <a:gd name="connsiteX0-1" fmla="*/ 0 w 12246654"/>
              <a:gd name="connsiteY0-2" fmla="*/ 403598 h 1311778"/>
              <a:gd name="connsiteX1-3" fmla="*/ 1708982 w 12246654"/>
              <a:gd name="connsiteY1-4" fmla="*/ 0 h 1311778"/>
              <a:gd name="connsiteX2-5" fmla="*/ 12246654 w 12246654"/>
              <a:gd name="connsiteY2-6" fmla="*/ 403598 h 1311778"/>
              <a:gd name="connsiteX3-7" fmla="*/ 12246654 w 12246654"/>
              <a:gd name="connsiteY3-8" fmla="*/ 1311778 h 1311778"/>
              <a:gd name="connsiteX4-9" fmla="*/ 0 w 12246654"/>
              <a:gd name="connsiteY4-10" fmla="*/ 1311778 h 1311778"/>
              <a:gd name="connsiteX5" fmla="*/ 0 w 12246654"/>
              <a:gd name="connsiteY5" fmla="*/ 403598 h 1311778"/>
              <a:gd name="connsiteX0-11" fmla="*/ 0 w 12246654"/>
              <a:gd name="connsiteY0-12" fmla="*/ 403598 h 1311778"/>
              <a:gd name="connsiteX1-13" fmla="*/ 1708982 w 12246654"/>
              <a:gd name="connsiteY1-14" fmla="*/ 0 h 1311778"/>
              <a:gd name="connsiteX2-15" fmla="*/ 3487332 w 12246654"/>
              <a:gd name="connsiteY2-16" fmla="*/ 542334 h 1311778"/>
              <a:gd name="connsiteX3-17" fmla="*/ 12246654 w 12246654"/>
              <a:gd name="connsiteY3-18" fmla="*/ 403598 h 1311778"/>
              <a:gd name="connsiteX4-19" fmla="*/ 12246654 w 12246654"/>
              <a:gd name="connsiteY4-20" fmla="*/ 1311778 h 1311778"/>
              <a:gd name="connsiteX5-21" fmla="*/ 0 w 12246654"/>
              <a:gd name="connsiteY5-22" fmla="*/ 1311778 h 1311778"/>
              <a:gd name="connsiteX6" fmla="*/ 0 w 12246654"/>
              <a:gd name="connsiteY6" fmla="*/ 403598 h 1311778"/>
              <a:gd name="connsiteX0-23" fmla="*/ 0 w 12246654"/>
              <a:gd name="connsiteY0-24" fmla="*/ 472966 h 1381146"/>
              <a:gd name="connsiteX1-25" fmla="*/ 1708982 w 12246654"/>
              <a:gd name="connsiteY1-26" fmla="*/ 69368 h 1381146"/>
              <a:gd name="connsiteX2-27" fmla="*/ 3487332 w 12246654"/>
              <a:gd name="connsiteY2-28" fmla="*/ 611702 h 1381146"/>
              <a:gd name="connsiteX3-29" fmla="*/ 5625137 w 12246654"/>
              <a:gd name="connsiteY3-30" fmla="*/ 0 h 1381146"/>
              <a:gd name="connsiteX4-31" fmla="*/ 12246654 w 12246654"/>
              <a:gd name="connsiteY4-32" fmla="*/ 472966 h 1381146"/>
              <a:gd name="connsiteX5-33" fmla="*/ 12246654 w 12246654"/>
              <a:gd name="connsiteY5-34" fmla="*/ 1381146 h 1381146"/>
              <a:gd name="connsiteX6-35" fmla="*/ 0 w 12246654"/>
              <a:gd name="connsiteY6-36" fmla="*/ 1381146 h 1381146"/>
              <a:gd name="connsiteX7" fmla="*/ 0 w 12246654"/>
              <a:gd name="connsiteY7" fmla="*/ 472966 h 1381146"/>
              <a:gd name="connsiteX0-37" fmla="*/ 0 w 12246654"/>
              <a:gd name="connsiteY0-38" fmla="*/ 472966 h 1381146"/>
              <a:gd name="connsiteX1-39" fmla="*/ 1708982 w 12246654"/>
              <a:gd name="connsiteY1-40" fmla="*/ 69368 h 1381146"/>
              <a:gd name="connsiteX2-41" fmla="*/ 3487332 w 12246654"/>
              <a:gd name="connsiteY2-42" fmla="*/ 611702 h 1381146"/>
              <a:gd name="connsiteX3-43" fmla="*/ 5625137 w 12246654"/>
              <a:gd name="connsiteY3-44" fmla="*/ 0 h 1381146"/>
              <a:gd name="connsiteX4-45" fmla="*/ 12246654 w 12246654"/>
              <a:gd name="connsiteY4-46" fmla="*/ 472966 h 1381146"/>
              <a:gd name="connsiteX5-47" fmla="*/ 12246654 w 12246654"/>
              <a:gd name="connsiteY5-48" fmla="*/ 1381146 h 1381146"/>
              <a:gd name="connsiteX6-49" fmla="*/ 0 w 12246654"/>
              <a:gd name="connsiteY6-50" fmla="*/ 1381146 h 1381146"/>
              <a:gd name="connsiteX7-51" fmla="*/ 0 w 12246654"/>
              <a:gd name="connsiteY7-52" fmla="*/ 472966 h 1381146"/>
              <a:gd name="connsiteX0-53" fmla="*/ 0 w 12246654"/>
              <a:gd name="connsiteY0-54" fmla="*/ 487259 h 1395439"/>
              <a:gd name="connsiteX1-55" fmla="*/ 1708982 w 12246654"/>
              <a:gd name="connsiteY1-56" fmla="*/ 83661 h 1395439"/>
              <a:gd name="connsiteX2-57" fmla="*/ 3487332 w 12246654"/>
              <a:gd name="connsiteY2-58" fmla="*/ 625995 h 1395439"/>
              <a:gd name="connsiteX3-59" fmla="*/ 5625137 w 12246654"/>
              <a:gd name="connsiteY3-60" fmla="*/ 14293 h 1395439"/>
              <a:gd name="connsiteX4-61" fmla="*/ 9799846 w 12246654"/>
              <a:gd name="connsiteY4-62" fmla="*/ 77355 h 1395439"/>
              <a:gd name="connsiteX5-63" fmla="*/ 12246654 w 12246654"/>
              <a:gd name="connsiteY5-64" fmla="*/ 487259 h 1395439"/>
              <a:gd name="connsiteX6-65" fmla="*/ 12246654 w 12246654"/>
              <a:gd name="connsiteY6-66" fmla="*/ 1395439 h 1395439"/>
              <a:gd name="connsiteX7-67" fmla="*/ 0 w 12246654"/>
              <a:gd name="connsiteY7-68" fmla="*/ 1395439 h 1395439"/>
              <a:gd name="connsiteX8" fmla="*/ 0 w 12246654"/>
              <a:gd name="connsiteY8" fmla="*/ 487259 h 1395439"/>
              <a:gd name="connsiteX0-69" fmla="*/ 0 w 12246654"/>
              <a:gd name="connsiteY0-70" fmla="*/ 482883 h 1391063"/>
              <a:gd name="connsiteX1-71" fmla="*/ 1708982 w 12246654"/>
              <a:gd name="connsiteY1-72" fmla="*/ 79285 h 1391063"/>
              <a:gd name="connsiteX2-73" fmla="*/ 3487332 w 12246654"/>
              <a:gd name="connsiteY2-74" fmla="*/ 621619 h 1391063"/>
              <a:gd name="connsiteX3-75" fmla="*/ 5625137 w 12246654"/>
              <a:gd name="connsiteY3-76" fmla="*/ 9917 h 1391063"/>
              <a:gd name="connsiteX4-77" fmla="*/ 8084557 w 12246654"/>
              <a:gd name="connsiteY4-78" fmla="*/ 621620 h 1391063"/>
              <a:gd name="connsiteX5-79" fmla="*/ 9799846 w 12246654"/>
              <a:gd name="connsiteY5-80" fmla="*/ 72979 h 1391063"/>
              <a:gd name="connsiteX6-81" fmla="*/ 12246654 w 12246654"/>
              <a:gd name="connsiteY6-82" fmla="*/ 482883 h 1391063"/>
              <a:gd name="connsiteX7-83" fmla="*/ 12246654 w 12246654"/>
              <a:gd name="connsiteY7-84" fmla="*/ 1391063 h 1391063"/>
              <a:gd name="connsiteX8-85" fmla="*/ 0 w 12246654"/>
              <a:gd name="connsiteY8-86" fmla="*/ 1391063 h 1391063"/>
              <a:gd name="connsiteX9" fmla="*/ 0 w 12246654"/>
              <a:gd name="connsiteY9" fmla="*/ 482883 h 1391063"/>
              <a:gd name="connsiteX0-87" fmla="*/ 0 w 12246654"/>
              <a:gd name="connsiteY0-88" fmla="*/ 482883 h 1391063"/>
              <a:gd name="connsiteX1-89" fmla="*/ 1708982 w 12246654"/>
              <a:gd name="connsiteY1-90" fmla="*/ 79285 h 1391063"/>
              <a:gd name="connsiteX2-91" fmla="*/ 3487332 w 12246654"/>
              <a:gd name="connsiteY2-92" fmla="*/ 621619 h 1391063"/>
              <a:gd name="connsiteX3-93" fmla="*/ 5625137 w 12246654"/>
              <a:gd name="connsiteY3-94" fmla="*/ 9917 h 1391063"/>
              <a:gd name="connsiteX4-95" fmla="*/ 8084557 w 12246654"/>
              <a:gd name="connsiteY4-96" fmla="*/ 621620 h 1391063"/>
              <a:gd name="connsiteX5-97" fmla="*/ 9799846 w 12246654"/>
              <a:gd name="connsiteY5-98" fmla="*/ 72979 h 1391063"/>
              <a:gd name="connsiteX6-99" fmla="*/ 11716932 w 12246654"/>
              <a:gd name="connsiteY6-100" fmla="*/ 520721 h 1391063"/>
              <a:gd name="connsiteX7-101" fmla="*/ 12246654 w 12246654"/>
              <a:gd name="connsiteY7-102" fmla="*/ 482883 h 1391063"/>
              <a:gd name="connsiteX8-103" fmla="*/ 12246654 w 12246654"/>
              <a:gd name="connsiteY8-104" fmla="*/ 1391063 h 1391063"/>
              <a:gd name="connsiteX9-105" fmla="*/ 0 w 12246654"/>
              <a:gd name="connsiteY9-106" fmla="*/ 1391063 h 1391063"/>
              <a:gd name="connsiteX10" fmla="*/ 0 w 12246654"/>
              <a:gd name="connsiteY10" fmla="*/ 482883 h 1391063"/>
              <a:gd name="connsiteX0-107" fmla="*/ 0 w 12246654"/>
              <a:gd name="connsiteY0-108" fmla="*/ 482883 h 1391063"/>
              <a:gd name="connsiteX1-109" fmla="*/ 3487332 w 12246654"/>
              <a:gd name="connsiteY1-110" fmla="*/ 621619 h 1391063"/>
              <a:gd name="connsiteX2-111" fmla="*/ 5625137 w 12246654"/>
              <a:gd name="connsiteY2-112" fmla="*/ 9917 h 1391063"/>
              <a:gd name="connsiteX3-113" fmla="*/ 8084557 w 12246654"/>
              <a:gd name="connsiteY3-114" fmla="*/ 621620 h 1391063"/>
              <a:gd name="connsiteX4-115" fmla="*/ 9799846 w 12246654"/>
              <a:gd name="connsiteY4-116" fmla="*/ 72979 h 1391063"/>
              <a:gd name="connsiteX5-117" fmla="*/ 11716932 w 12246654"/>
              <a:gd name="connsiteY5-118" fmla="*/ 520721 h 1391063"/>
              <a:gd name="connsiteX6-119" fmla="*/ 12246654 w 12246654"/>
              <a:gd name="connsiteY6-120" fmla="*/ 482883 h 1391063"/>
              <a:gd name="connsiteX7-121" fmla="*/ 12246654 w 12246654"/>
              <a:gd name="connsiteY7-122" fmla="*/ 1391063 h 1391063"/>
              <a:gd name="connsiteX8-123" fmla="*/ 0 w 12246654"/>
              <a:gd name="connsiteY8-124" fmla="*/ 1391063 h 1391063"/>
              <a:gd name="connsiteX9-125" fmla="*/ 0 w 12246654"/>
              <a:gd name="connsiteY9-126" fmla="*/ 482883 h 1391063"/>
              <a:gd name="connsiteX0-127" fmla="*/ 0 w 12246654"/>
              <a:gd name="connsiteY0-128" fmla="*/ 483914 h 1392094"/>
              <a:gd name="connsiteX1-129" fmla="*/ 3487332 w 12246654"/>
              <a:gd name="connsiteY1-130" fmla="*/ 622650 h 1392094"/>
              <a:gd name="connsiteX2-131" fmla="*/ 5625137 w 12246654"/>
              <a:gd name="connsiteY2-132" fmla="*/ 10948 h 1392094"/>
              <a:gd name="connsiteX3-133" fmla="*/ 8084557 w 12246654"/>
              <a:gd name="connsiteY3-134" fmla="*/ 622651 h 1392094"/>
              <a:gd name="connsiteX4-135" fmla="*/ 11716932 w 12246654"/>
              <a:gd name="connsiteY4-136" fmla="*/ 521752 h 1392094"/>
              <a:gd name="connsiteX5-137" fmla="*/ 12246654 w 12246654"/>
              <a:gd name="connsiteY5-138" fmla="*/ 483914 h 1392094"/>
              <a:gd name="connsiteX6-139" fmla="*/ 12246654 w 12246654"/>
              <a:gd name="connsiteY6-140" fmla="*/ 1392094 h 1392094"/>
              <a:gd name="connsiteX7-141" fmla="*/ 0 w 12246654"/>
              <a:gd name="connsiteY7-142" fmla="*/ 1392094 h 1392094"/>
              <a:gd name="connsiteX8-143" fmla="*/ 0 w 12246654"/>
              <a:gd name="connsiteY8-144" fmla="*/ 483914 h 1392094"/>
              <a:gd name="connsiteX0-145" fmla="*/ 0 w 12246654"/>
              <a:gd name="connsiteY0-146" fmla="*/ 547387 h 1455567"/>
              <a:gd name="connsiteX1-147" fmla="*/ 989796 w 12246654"/>
              <a:gd name="connsiteY1-148" fmla="*/ 936 h 1455567"/>
              <a:gd name="connsiteX2-149" fmla="*/ 3487332 w 12246654"/>
              <a:gd name="connsiteY2-150" fmla="*/ 686123 h 1455567"/>
              <a:gd name="connsiteX3-151" fmla="*/ 5625137 w 12246654"/>
              <a:gd name="connsiteY3-152" fmla="*/ 74421 h 1455567"/>
              <a:gd name="connsiteX4-153" fmla="*/ 8084557 w 12246654"/>
              <a:gd name="connsiteY4-154" fmla="*/ 686124 h 1455567"/>
              <a:gd name="connsiteX5-155" fmla="*/ 11716932 w 12246654"/>
              <a:gd name="connsiteY5-156" fmla="*/ 585225 h 1455567"/>
              <a:gd name="connsiteX6-157" fmla="*/ 12246654 w 12246654"/>
              <a:gd name="connsiteY6-158" fmla="*/ 547387 h 1455567"/>
              <a:gd name="connsiteX7-159" fmla="*/ 12246654 w 12246654"/>
              <a:gd name="connsiteY7-160" fmla="*/ 1455567 h 1455567"/>
              <a:gd name="connsiteX8-161" fmla="*/ 0 w 12246654"/>
              <a:gd name="connsiteY8-162" fmla="*/ 1455567 h 1455567"/>
              <a:gd name="connsiteX9-163" fmla="*/ 0 w 12246654"/>
              <a:gd name="connsiteY9-164" fmla="*/ 547387 h 1455567"/>
              <a:gd name="connsiteX0-165" fmla="*/ 0 w 12246654"/>
              <a:gd name="connsiteY0-166" fmla="*/ 547387 h 1455567"/>
              <a:gd name="connsiteX1-167" fmla="*/ 989796 w 12246654"/>
              <a:gd name="connsiteY1-168" fmla="*/ 936 h 1455567"/>
              <a:gd name="connsiteX2-169" fmla="*/ 3487332 w 12246654"/>
              <a:gd name="connsiteY2-170" fmla="*/ 686123 h 1455567"/>
              <a:gd name="connsiteX3-171" fmla="*/ 5625137 w 12246654"/>
              <a:gd name="connsiteY3-172" fmla="*/ 74421 h 1455567"/>
              <a:gd name="connsiteX4-173" fmla="*/ 8084557 w 12246654"/>
              <a:gd name="connsiteY4-174" fmla="*/ 686124 h 1455567"/>
              <a:gd name="connsiteX5-175" fmla="*/ 10777029 w 12246654"/>
              <a:gd name="connsiteY5-176" fmla="*/ 13549 h 1455567"/>
              <a:gd name="connsiteX6-177" fmla="*/ 11716932 w 12246654"/>
              <a:gd name="connsiteY6-178" fmla="*/ 585225 h 1455567"/>
              <a:gd name="connsiteX7-179" fmla="*/ 12246654 w 12246654"/>
              <a:gd name="connsiteY7-180" fmla="*/ 547387 h 1455567"/>
              <a:gd name="connsiteX8-181" fmla="*/ 12246654 w 12246654"/>
              <a:gd name="connsiteY8-182" fmla="*/ 1455567 h 1455567"/>
              <a:gd name="connsiteX9-183" fmla="*/ 0 w 12246654"/>
              <a:gd name="connsiteY9-184" fmla="*/ 1455567 h 1455567"/>
              <a:gd name="connsiteX10-185" fmla="*/ 0 w 12246654"/>
              <a:gd name="connsiteY10-186" fmla="*/ 547387 h 1455567"/>
              <a:gd name="connsiteX0-187" fmla="*/ 0 w 12246654"/>
              <a:gd name="connsiteY0-188" fmla="*/ 547387 h 1455567"/>
              <a:gd name="connsiteX1-189" fmla="*/ 989796 w 12246654"/>
              <a:gd name="connsiteY1-190" fmla="*/ 936 h 1455567"/>
              <a:gd name="connsiteX2-191" fmla="*/ 3487332 w 12246654"/>
              <a:gd name="connsiteY2-192" fmla="*/ 686123 h 1455567"/>
              <a:gd name="connsiteX3-193" fmla="*/ 5625137 w 12246654"/>
              <a:gd name="connsiteY3-194" fmla="*/ 74421 h 1455567"/>
              <a:gd name="connsiteX4-195" fmla="*/ 8084557 w 12246654"/>
              <a:gd name="connsiteY4-196" fmla="*/ 686124 h 1455567"/>
              <a:gd name="connsiteX5-197" fmla="*/ 10777029 w 12246654"/>
              <a:gd name="connsiteY5-198" fmla="*/ 13549 h 1455567"/>
              <a:gd name="connsiteX6-199" fmla="*/ 11994405 w 12246654"/>
              <a:gd name="connsiteY6-200" fmla="*/ 250996 h 1455567"/>
              <a:gd name="connsiteX7-201" fmla="*/ 12246654 w 12246654"/>
              <a:gd name="connsiteY7-202" fmla="*/ 547387 h 1455567"/>
              <a:gd name="connsiteX8-203" fmla="*/ 12246654 w 12246654"/>
              <a:gd name="connsiteY8-204" fmla="*/ 1455567 h 1455567"/>
              <a:gd name="connsiteX9-205" fmla="*/ 0 w 12246654"/>
              <a:gd name="connsiteY9-206" fmla="*/ 1455567 h 1455567"/>
              <a:gd name="connsiteX10-207" fmla="*/ 0 w 12246654"/>
              <a:gd name="connsiteY10-208" fmla="*/ 547387 h 1455567"/>
              <a:gd name="connsiteX0-209" fmla="*/ 0 w 12258582"/>
              <a:gd name="connsiteY0-210" fmla="*/ 547387 h 1455567"/>
              <a:gd name="connsiteX1-211" fmla="*/ 989796 w 12258582"/>
              <a:gd name="connsiteY1-212" fmla="*/ 936 h 1455567"/>
              <a:gd name="connsiteX2-213" fmla="*/ 3487332 w 12258582"/>
              <a:gd name="connsiteY2-214" fmla="*/ 686123 h 1455567"/>
              <a:gd name="connsiteX3-215" fmla="*/ 5625137 w 12258582"/>
              <a:gd name="connsiteY3-216" fmla="*/ 74421 h 1455567"/>
              <a:gd name="connsiteX4-217" fmla="*/ 8084557 w 12258582"/>
              <a:gd name="connsiteY4-218" fmla="*/ 686124 h 1455567"/>
              <a:gd name="connsiteX5-219" fmla="*/ 10777029 w 12258582"/>
              <a:gd name="connsiteY5-220" fmla="*/ 13549 h 1455567"/>
              <a:gd name="connsiteX6-221" fmla="*/ 11994405 w 12258582"/>
              <a:gd name="connsiteY6-222" fmla="*/ 250996 h 1455567"/>
              <a:gd name="connsiteX7-223" fmla="*/ 12240069 w 12258582"/>
              <a:gd name="connsiteY7-224" fmla="*/ 417146 h 1455567"/>
              <a:gd name="connsiteX8-225" fmla="*/ 12246654 w 12258582"/>
              <a:gd name="connsiteY8-226" fmla="*/ 547387 h 1455567"/>
              <a:gd name="connsiteX9-227" fmla="*/ 12246654 w 12258582"/>
              <a:gd name="connsiteY9-228" fmla="*/ 1455567 h 1455567"/>
              <a:gd name="connsiteX10-229" fmla="*/ 0 w 12258582"/>
              <a:gd name="connsiteY10-230" fmla="*/ 1455567 h 1455567"/>
              <a:gd name="connsiteX11" fmla="*/ 0 w 12258582"/>
              <a:gd name="connsiteY11" fmla="*/ 547387 h 14555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85" y="connsiteY8-86"/>
              </a:cxn>
              <a:cxn ang="0">
                <a:pos x="connsiteX9-105" y="connsiteY9-106"/>
              </a:cxn>
              <a:cxn ang="0">
                <a:pos x="connsiteX10-185" y="connsiteY10-186"/>
              </a:cxn>
              <a:cxn ang="0">
                <a:pos x="connsiteX11" y="connsiteY11"/>
              </a:cxn>
            </a:cxnLst>
            <a:rect l="l" t="t" r="r" b="b"/>
            <a:pathLst>
              <a:path w="12258582" h="1455567">
                <a:moveTo>
                  <a:pt x="0" y="547387"/>
                </a:moveTo>
                <a:cubicBezTo>
                  <a:pt x="99802" y="389031"/>
                  <a:pt x="408574" y="-22187"/>
                  <a:pt x="989796" y="936"/>
                </a:cubicBezTo>
                <a:cubicBezTo>
                  <a:pt x="1571018" y="24059"/>
                  <a:pt x="2649611" y="757958"/>
                  <a:pt x="3487332" y="686123"/>
                </a:cubicBezTo>
                <a:cubicBezTo>
                  <a:pt x="4067503" y="677715"/>
                  <a:pt x="5044966" y="82829"/>
                  <a:pt x="5625137" y="74421"/>
                </a:cubicBezTo>
                <a:cubicBezTo>
                  <a:pt x="6398698" y="-26478"/>
                  <a:pt x="7069258" y="600990"/>
                  <a:pt x="8084557" y="686124"/>
                </a:cubicBezTo>
                <a:cubicBezTo>
                  <a:pt x="8934797" y="782133"/>
                  <a:pt x="10171633" y="30366"/>
                  <a:pt x="10777029" y="13549"/>
                </a:cubicBezTo>
                <a:cubicBezTo>
                  <a:pt x="11382425" y="-3268"/>
                  <a:pt x="11757922" y="183730"/>
                  <a:pt x="11994405" y="250996"/>
                </a:cubicBezTo>
                <a:cubicBezTo>
                  <a:pt x="12230888" y="318262"/>
                  <a:pt x="12198027" y="367747"/>
                  <a:pt x="12240069" y="417146"/>
                </a:cubicBezTo>
                <a:cubicBezTo>
                  <a:pt x="12282111" y="466545"/>
                  <a:pt x="12238199" y="374317"/>
                  <a:pt x="12246654" y="547387"/>
                </a:cubicBezTo>
                <a:lnTo>
                  <a:pt x="12246654" y="1455567"/>
                </a:lnTo>
                <a:lnTo>
                  <a:pt x="0" y="1455567"/>
                </a:lnTo>
                <a:lnTo>
                  <a:pt x="0" y="547387"/>
                </a:lnTo>
                <a:close/>
              </a:path>
            </a:pathLst>
          </a:custGeom>
          <a:solidFill>
            <a:srgbClr val="C5E2FF"/>
          </a:solidFill>
          <a:ln>
            <a:gradFill>
              <a:gsLst>
                <a:gs pos="0">
                  <a:srgbClr val="99CCFF"/>
                </a:gs>
                <a:gs pos="74000">
                  <a:srgbClr val="C5E2FF"/>
                </a:gs>
                <a:gs pos="83000">
                  <a:srgbClr val="6699FF"/>
                </a:gs>
                <a:gs pos="100000">
                  <a:srgbClr val="CCEC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descr="仓库面积图"/>
          <p:cNvPicPr>
            <a:picLocks noChangeAspect="1"/>
          </p:cNvPicPr>
          <p:nvPr>
            <p:custDataLst>
              <p:tags r:id="rId2"/>
            </p:custDataLst>
          </p:nvPr>
        </p:nvPicPr>
        <p:blipFill>
          <a:blip r:embed="rId5"/>
          <a:stretch>
            <a:fillRect/>
          </a:stretch>
        </p:blipFill>
        <p:spPr>
          <a:xfrm>
            <a:off x="5946140" y="908050"/>
            <a:ext cx="4988560" cy="2997200"/>
          </a:xfrm>
          <a:prstGeom prst="rect">
            <a:avLst/>
          </a:prstGeom>
        </p:spPr>
      </p:pic>
      <p:sp>
        <p:nvSpPr>
          <p:cNvPr id="4" name="文本框 3"/>
          <p:cNvSpPr txBox="1"/>
          <p:nvPr/>
        </p:nvSpPr>
        <p:spPr>
          <a:xfrm>
            <a:off x="782955" y="1295400"/>
            <a:ext cx="4655820" cy="2738120"/>
          </a:xfrm>
          <a:prstGeom prst="rect">
            <a:avLst/>
          </a:prstGeom>
          <a:noFill/>
        </p:spPr>
        <p:txBody>
          <a:bodyPr wrap="square" rtlCol="0" anchor="t">
            <a:spAutoFit/>
          </a:bodyPr>
          <a:lstStyle/>
          <a:p>
            <a:pPr algn="l">
              <a:lnSpc>
                <a:spcPts val="3440"/>
              </a:lnSpc>
            </a:pPr>
            <a:r>
              <a:rPr lang="zh-CN" altLang="zh-CN" sz="2000" dirty="0">
                <a:ln w="0">
                  <a:noFill/>
                </a:ln>
                <a:latin typeface="+mn-ea"/>
                <a:cs typeface="+mn-ea"/>
                <a:sym typeface="+mn-ea"/>
              </a:rPr>
              <a:t>近年来，物流需求快速增长，全国仓库总面积</a:t>
            </a:r>
            <a:r>
              <a:rPr lang="zh-CN" altLang="zh-CN" sz="2000" dirty="0">
                <a:ln w="0">
                  <a:noFill/>
                </a:ln>
                <a:solidFill>
                  <a:srgbClr val="6699FF"/>
                </a:solidFill>
                <a:latin typeface="+mn-ea"/>
                <a:cs typeface="+mn-ea"/>
                <a:sym typeface="+mn-ea"/>
              </a:rPr>
              <a:t>逐步增长</a:t>
            </a:r>
            <a:r>
              <a:rPr lang="zh-CN" altLang="zh-CN" sz="2000" dirty="0">
                <a:ln w="0">
                  <a:noFill/>
                </a:ln>
                <a:latin typeface="+mn-ea"/>
                <a:cs typeface="+mn-ea"/>
                <a:sym typeface="+mn-ea"/>
              </a:rPr>
              <a:t>。据悉，自</a:t>
            </a:r>
            <a:r>
              <a:rPr lang="en-US" altLang="zh-CN" sz="2000" dirty="0">
                <a:ln w="0">
                  <a:noFill/>
                </a:ln>
                <a:latin typeface="+mn-ea"/>
                <a:cs typeface="+mn-ea"/>
                <a:sym typeface="+mn-ea"/>
              </a:rPr>
              <a:t>2018</a:t>
            </a:r>
            <a:r>
              <a:rPr lang="zh-CN" altLang="zh-CN" sz="2000" dirty="0">
                <a:ln w="0">
                  <a:noFill/>
                </a:ln>
                <a:latin typeface="+mn-ea"/>
                <a:cs typeface="+mn-ea"/>
                <a:sym typeface="+mn-ea"/>
              </a:rPr>
              <a:t>年至</a:t>
            </a:r>
            <a:r>
              <a:rPr lang="en-US" altLang="zh-CN" sz="2000" dirty="0">
                <a:ln w="0">
                  <a:noFill/>
                </a:ln>
                <a:latin typeface="+mn-ea"/>
                <a:cs typeface="+mn-ea"/>
                <a:sym typeface="+mn-ea"/>
              </a:rPr>
              <a:t>2023</a:t>
            </a:r>
            <a:r>
              <a:rPr lang="zh-CN" altLang="zh-CN" sz="2000" dirty="0">
                <a:ln w="0">
                  <a:noFill/>
                </a:ln>
                <a:latin typeface="+mn-ea"/>
                <a:cs typeface="+mn-ea"/>
                <a:sym typeface="+mn-ea"/>
              </a:rPr>
              <a:t>年，国内仓库总建设面积从</a:t>
            </a:r>
            <a:r>
              <a:rPr lang="en-US" altLang="zh-CN" sz="2000" dirty="0">
                <a:ln w="0">
                  <a:noFill/>
                </a:ln>
                <a:latin typeface="+mn-ea"/>
                <a:cs typeface="+mn-ea"/>
                <a:sym typeface="+mn-ea"/>
              </a:rPr>
              <a:t>2.54</a:t>
            </a:r>
            <a:r>
              <a:rPr lang="zh-CN" altLang="zh-CN" sz="2000" dirty="0">
                <a:ln w="0">
                  <a:noFill/>
                </a:ln>
                <a:latin typeface="+mn-ea"/>
                <a:cs typeface="+mn-ea"/>
                <a:sym typeface="+mn-ea"/>
              </a:rPr>
              <a:t>亿平方米增长至</a:t>
            </a:r>
            <a:r>
              <a:rPr lang="en-US" altLang="zh-CN" sz="2000" dirty="0">
                <a:ln w="0">
                  <a:noFill/>
                </a:ln>
                <a:latin typeface="+mn-ea"/>
                <a:cs typeface="+mn-ea"/>
                <a:sym typeface="+mn-ea"/>
              </a:rPr>
              <a:t>4.04</a:t>
            </a:r>
            <a:r>
              <a:rPr lang="zh-CN" altLang="zh-CN" sz="2000" dirty="0">
                <a:ln w="0">
                  <a:noFill/>
                </a:ln>
                <a:latin typeface="+mn-ea"/>
                <a:cs typeface="+mn-ea"/>
                <a:sym typeface="+mn-ea"/>
              </a:rPr>
              <a:t>亿平方米。</a:t>
            </a:r>
            <a:endParaRPr lang="en-US" altLang="zh-CN" sz="2000" dirty="0">
              <a:ln w="0">
                <a:noFill/>
              </a:ln>
              <a:solidFill>
                <a:schemeClr val="tx1"/>
              </a:solidFill>
              <a:latin typeface="+mn-ea"/>
              <a:cs typeface="+mn-ea"/>
            </a:endParaRPr>
          </a:p>
          <a:p>
            <a:pPr algn="l">
              <a:lnSpc>
                <a:spcPts val="3440"/>
              </a:lnSpc>
            </a:pPr>
            <a:endParaRPr lang="en-US" altLang="zh-CN" dirty="0">
              <a:ln w="0">
                <a:noFill/>
              </a:ln>
              <a:solidFill>
                <a:schemeClr val="tx1"/>
              </a:solidFill>
              <a:latin typeface="+mn-ea"/>
              <a:cs typeface="Times New Roman" panose="02020603050405020304" pitchFamily="18" charset="0"/>
            </a:endParaRPr>
          </a:p>
          <a:p>
            <a:pPr algn="l">
              <a:lnSpc>
                <a:spcPts val="3440"/>
              </a:lnSpc>
            </a:pP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782955" y="4256405"/>
            <a:ext cx="10750550" cy="1414780"/>
          </a:xfrm>
          <a:prstGeom prst="rect">
            <a:avLst/>
          </a:prstGeom>
          <a:noFill/>
        </p:spPr>
        <p:txBody>
          <a:bodyPr wrap="none" rtlCol="0">
            <a:spAutoFit/>
          </a:bodyPr>
          <a:lstStyle/>
          <a:p>
            <a:pPr algn="l">
              <a:lnSpc>
                <a:spcPts val="3440"/>
              </a:lnSpc>
            </a:pPr>
            <a:r>
              <a:rPr lang="zh-CN" altLang="zh-CN" sz="2000" dirty="0">
                <a:ln w="0">
                  <a:noFill/>
                </a:ln>
                <a:latin typeface="+mn-ea"/>
                <a:cs typeface="Times New Roman" panose="02020603050405020304" pitchFamily="18" charset="0"/>
                <a:sym typeface="+mn-ea"/>
              </a:rPr>
              <a:t>然而，大多数仓库建设都发生在工业</a:t>
            </a:r>
            <a:r>
              <a:rPr lang="en-US" altLang="zh-CN" sz="2000" dirty="0">
                <a:ln w="0">
                  <a:noFill/>
                </a:ln>
                <a:latin typeface="+mn-ea"/>
                <a:cs typeface="Times New Roman" panose="02020603050405020304" pitchFamily="18" charset="0"/>
                <a:sym typeface="+mn-ea"/>
              </a:rPr>
              <a:t>4.0</a:t>
            </a:r>
            <a:r>
              <a:rPr lang="zh-CN" altLang="zh-CN" sz="2000" dirty="0">
                <a:ln w="0">
                  <a:noFill/>
                </a:ln>
                <a:latin typeface="+mn-ea"/>
                <a:cs typeface="Times New Roman" panose="02020603050405020304" pitchFamily="18" charset="0"/>
                <a:sym typeface="+mn-ea"/>
              </a:rPr>
              <a:t>和人工智能技术普及之前，</a:t>
            </a:r>
          </a:p>
          <a:p>
            <a:pPr algn="l">
              <a:lnSpc>
                <a:spcPts val="3440"/>
              </a:lnSpc>
            </a:pPr>
            <a:r>
              <a:rPr lang="zh-CN" altLang="zh-CN" sz="2000" dirty="0">
                <a:ln w="0">
                  <a:noFill/>
                </a:ln>
                <a:latin typeface="+mn-ea"/>
                <a:cs typeface="Times New Roman" panose="02020603050405020304" pitchFamily="18" charset="0"/>
                <a:sym typeface="+mn-ea"/>
              </a:rPr>
              <a:t>导致这些设施大多缺乏现代化配套设施，如全面的监控覆盖和高质量的监控设备。</a:t>
            </a:r>
          </a:p>
          <a:p>
            <a:pPr algn="l">
              <a:lnSpc>
                <a:spcPts val="3440"/>
              </a:lnSpc>
            </a:pPr>
            <a:r>
              <a:rPr lang="zh-CN" altLang="zh-CN" sz="2000" dirty="0">
                <a:ln w="0">
                  <a:noFill/>
                </a:ln>
                <a:latin typeface="+mn-ea"/>
                <a:cs typeface="Times New Roman" panose="02020603050405020304" pitchFamily="18" charset="0"/>
                <a:sym typeface="+mn-ea"/>
              </a:rPr>
              <a:t>为解决这些挑战，我们提出了一个创新的解决方案——</a:t>
            </a:r>
            <a:r>
              <a:rPr lang="zh-CN" altLang="zh-CN" sz="2000" b="1" dirty="0">
                <a:ln w="0">
                  <a:noFill/>
                </a:ln>
                <a:latin typeface="+mn-ea"/>
                <a:cs typeface="Times New Roman" panose="02020603050405020304" pitchFamily="18" charset="0"/>
                <a:sym typeface="+mn-ea"/>
              </a:rPr>
              <a:t>封闭环境无人自动巡检系统（</a:t>
            </a:r>
            <a:r>
              <a:rPr lang="en-US" altLang="zh-CN" sz="2000" b="1" dirty="0">
                <a:ln w="0">
                  <a:noFill/>
                </a:ln>
                <a:latin typeface="+mn-ea"/>
                <a:cs typeface="Times New Roman" panose="02020603050405020304" pitchFamily="18" charset="0"/>
                <a:sym typeface="+mn-ea"/>
              </a:rPr>
              <a:t>CEAGVIS</a:t>
            </a:r>
            <a:r>
              <a:rPr lang="zh-CN" altLang="zh-CN" sz="2000" b="1" dirty="0">
                <a:ln w="0">
                  <a:noFill/>
                </a:ln>
                <a:latin typeface="+mn-ea"/>
                <a:cs typeface="Times New Roman" panose="02020603050405020304" pitchFamily="18" charset="0"/>
                <a:sym typeface="+mn-ea"/>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4" name="任意多边形 22"/>
          <p:cNvSpPr/>
          <p:nvPr>
            <p:custDataLst>
              <p:tags r:id="rId1"/>
            </p:custDataLst>
          </p:nvPr>
        </p:nvSpPr>
        <p:spPr>
          <a:xfrm>
            <a:off x="2474"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市场痛点</a:t>
            </a:r>
          </a:p>
        </p:txBody>
      </p:sp>
      <p:sp>
        <p:nvSpPr>
          <p:cNvPr id="18" name="矩形: 圆角 17"/>
          <p:cNvSpPr/>
          <p:nvPr/>
        </p:nvSpPr>
        <p:spPr>
          <a:xfrm>
            <a:off x="6445885" y="1206719"/>
            <a:ext cx="1639570" cy="441434"/>
          </a:xfrm>
          <a:prstGeom prst="roundRect">
            <a:avLst/>
          </a:prstGeom>
          <a:gradFill>
            <a:gsLst>
              <a:gs pos="0">
                <a:srgbClr val="CCECFF"/>
              </a:gs>
              <a:gs pos="100000">
                <a:srgbClr val="99CCFF"/>
              </a:gs>
              <a:gs pos="100000">
                <a:srgbClr val="6699FF">
                  <a:alpha val="6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安全隐患</a:t>
            </a:r>
          </a:p>
        </p:txBody>
      </p:sp>
      <p:sp>
        <p:nvSpPr>
          <p:cNvPr id="20" name="矩形: 圆角 19"/>
          <p:cNvSpPr/>
          <p:nvPr/>
        </p:nvSpPr>
        <p:spPr>
          <a:xfrm>
            <a:off x="6445885" y="5209847"/>
            <a:ext cx="1639570" cy="441434"/>
          </a:xfrm>
          <a:prstGeom prst="roundRect">
            <a:avLst/>
          </a:prstGeom>
          <a:gradFill>
            <a:gsLst>
              <a:gs pos="0">
                <a:srgbClr val="CCECFF"/>
              </a:gs>
              <a:gs pos="100000">
                <a:srgbClr val="99CCFF"/>
              </a:gs>
              <a:gs pos="100000">
                <a:srgbClr val="6699FF">
                  <a:alpha val="6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成本昂贵</a:t>
            </a:r>
          </a:p>
        </p:txBody>
      </p:sp>
      <p:sp>
        <p:nvSpPr>
          <p:cNvPr id="21" name="矩形: 圆角 20"/>
          <p:cNvSpPr/>
          <p:nvPr/>
        </p:nvSpPr>
        <p:spPr>
          <a:xfrm>
            <a:off x="6445885" y="3049146"/>
            <a:ext cx="1639570" cy="441434"/>
          </a:xfrm>
          <a:prstGeom prst="roundRect">
            <a:avLst/>
          </a:prstGeom>
          <a:gradFill>
            <a:gsLst>
              <a:gs pos="0">
                <a:srgbClr val="CCECFF"/>
              </a:gs>
              <a:gs pos="100000">
                <a:srgbClr val="99CCFF"/>
              </a:gs>
              <a:gs pos="100000">
                <a:srgbClr val="6699FF">
                  <a:alpha val="6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运维低效</a:t>
            </a:r>
          </a:p>
        </p:txBody>
      </p:sp>
      <p:sp>
        <p:nvSpPr>
          <p:cNvPr id="23" name="文本框 22"/>
          <p:cNvSpPr txBox="1"/>
          <p:nvPr/>
        </p:nvSpPr>
        <p:spPr>
          <a:xfrm>
            <a:off x="8590491" y="2537826"/>
            <a:ext cx="3364230" cy="1782347"/>
          </a:xfrm>
          <a:prstGeom prst="rect">
            <a:avLst/>
          </a:prstGeom>
          <a:noFill/>
        </p:spPr>
        <p:txBody>
          <a:bodyPr wrap="square" rtlCol="0">
            <a:spAutoFit/>
          </a:bodyPr>
          <a:lstStyle/>
          <a:p>
            <a:pPr marL="285750" indent="-285750" algn="l">
              <a:lnSpc>
                <a:spcPts val="344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在仓库等类似场景，运维管理流程繁琐，往往依赖手工操作和传统系统，导致工作效率低下</a:t>
            </a:r>
          </a:p>
        </p:txBody>
      </p:sp>
      <p:sp>
        <p:nvSpPr>
          <p:cNvPr id="24" name="文本框 23"/>
          <p:cNvSpPr txBox="1"/>
          <p:nvPr/>
        </p:nvSpPr>
        <p:spPr>
          <a:xfrm>
            <a:off x="8590491" y="720046"/>
            <a:ext cx="3364230" cy="1414780"/>
          </a:xfrm>
          <a:prstGeom prst="rect">
            <a:avLst/>
          </a:prstGeom>
          <a:noFill/>
        </p:spPr>
        <p:txBody>
          <a:bodyPr wrap="square" rtlCol="0">
            <a:spAutoFit/>
          </a:bodyPr>
          <a:lstStyle/>
          <a:p>
            <a:pPr marL="342900" indent="-342900" algn="l">
              <a:lnSpc>
                <a:spcPts val="344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在仓库管理和货物搬运过程中，常见的安全隐患包括人员伤害、货物损坏等</a:t>
            </a:r>
          </a:p>
        </p:txBody>
      </p:sp>
      <p:sp>
        <p:nvSpPr>
          <p:cNvPr id="3" name="文本框 2"/>
          <p:cNvSpPr txBox="1"/>
          <p:nvPr/>
        </p:nvSpPr>
        <p:spPr>
          <a:xfrm>
            <a:off x="8590491" y="4723174"/>
            <a:ext cx="3401060" cy="1414780"/>
          </a:xfrm>
          <a:prstGeom prst="rect">
            <a:avLst/>
          </a:prstGeom>
          <a:noFill/>
        </p:spPr>
        <p:txBody>
          <a:bodyPr wrap="square" rtlCol="0">
            <a:spAutoFit/>
          </a:bodyPr>
          <a:lstStyle/>
          <a:p>
            <a:pPr marL="285750" indent="-285750" algn="l">
              <a:lnSpc>
                <a:spcPts val="344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高成本通常源于高人工成本、设备维护成本以及低效的管理和操作流程</a:t>
            </a:r>
          </a:p>
        </p:txBody>
      </p:sp>
      <p:pic>
        <p:nvPicPr>
          <p:cNvPr id="2" name="图片 1">
            <a:extLst>
              <a:ext uri="{FF2B5EF4-FFF2-40B4-BE49-F238E27FC236}">
                <a16:creationId xmlns:a16="http://schemas.microsoft.com/office/drawing/2014/main" id="{796DD3AD-F1BC-9568-362E-44E590782C6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042" y="1370001"/>
            <a:ext cx="5661924" cy="42411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任意多边形 22"/>
          <p:cNvSpPr/>
          <p:nvPr>
            <p:custDataLst>
              <p:tags r:id="rId1"/>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项目介绍</a:t>
            </a:r>
          </a:p>
        </p:txBody>
      </p:sp>
      <p:sp>
        <p:nvSpPr>
          <p:cNvPr id="6" name="矩形 5"/>
          <p:cNvSpPr/>
          <p:nvPr/>
        </p:nvSpPr>
        <p:spPr>
          <a:xfrm>
            <a:off x="6017839" y="15899"/>
            <a:ext cx="6178924" cy="1311089"/>
          </a:xfrm>
          <a:prstGeom prst="rect">
            <a:avLst/>
          </a:prstGeom>
          <a:noFill/>
          <a:ln>
            <a:gradFill>
              <a:gsLst>
                <a:gs pos="100000">
                  <a:srgbClr val="6699FF">
                    <a:alpha val="40000"/>
                  </a:srgbClr>
                </a:gs>
                <a:gs pos="0">
                  <a:srgbClr val="CCECFF">
                    <a:alpha val="4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55721" y="407268"/>
            <a:ext cx="5103159" cy="528350"/>
          </a:xfrm>
          <a:prstGeom prst="rect">
            <a:avLst/>
          </a:prstGeom>
          <a:noFill/>
        </p:spPr>
        <p:txBody>
          <a:bodyPr wrap="square" rtlCol="0">
            <a:spAutoFit/>
          </a:bodyPr>
          <a:lstStyle/>
          <a:p>
            <a:pPr algn="l">
              <a:lnSpc>
                <a:spcPts val="3440"/>
              </a:lnSpc>
            </a:pPr>
            <a:r>
              <a:rPr lang="zh-CN" altLang="zh-CN" sz="3200" b="1" dirty="0">
                <a:solidFill>
                  <a:srgbClr val="0099FF"/>
                </a:solidFill>
                <a:effectLst/>
                <a:latin typeface="+mn-ea"/>
                <a:cs typeface="Times New Roman" panose="02020603050405020304" pitchFamily="18" charset="0"/>
              </a:rPr>
              <a:t>封闭环境无人自动巡检系统</a:t>
            </a:r>
            <a:endParaRPr lang="zh-CN" altLang="en-US" sz="3200" b="1" dirty="0">
              <a:solidFill>
                <a:srgbClr val="0099FF"/>
              </a:solidFill>
              <a:latin typeface="+mn-ea"/>
            </a:endParaRPr>
          </a:p>
        </p:txBody>
      </p:sp>
      <p:sp>
        <p:nvSpPr>
          <p:cNvPr id="8" name="文本框 7"/>
          <p:cNvSpPr txBox="1"/>
          <p:nvPr/>
        </p:nvSpPr>
        <p:spPr>
          <a:xfrm>
            <a:off x="5560300" y="2495550"/>
            <a:ext cx="5472953" cy="2553335"/>
          </a:xfrm>
          <a:prstGeom prst="rect">
            <a:avLst/>
          </a:prstGeom>
          <a:noFill/>
        </p:spPr>
        <p:txBody>
          <a:bodyPr wrap="square" rtlCol="0">
            <a:spAutoFit/>
          </a:bodyPr>
          <a:lstStyle/>
          <a:p>
            <a:pPr algn="l">
              <a:lnSpc>
                <a:spcPct val="200000"/>
              </a:lnSpc>
            </a:pPr>
            <a:r>
              <a:rPr lang="en-US" altLang="zh-CN" sz="2000" dirty="0">
                <a:effectLst/>
                <a:latin typeface="+mn-ea"/>
                <a:cs typeface="Times New Roman" panose="02020603050405020304" pitchFamily="18" charset="0"/>
              </a:rPr>
              <a:t>【</a:t>
            </a:r>
            <a:r>
              <a:rPr lang="zh-CN" altLang="zh-CN" sz="2000" dirty="0">
                <a:effectLst/>
                <a:latin typeface="+mn-ea"/>
                <a:cs typeface="Times New Roman" panose="02020603050405020304" pitchFamily="18" charset="0"/>
              </a:rPr>
              <a:t>封闭环境无人自动巡检系统（</a:t>
            </a:r>
            <a:r>
              <a:rPr lang="en-US" altLang="zh-CN" sz="2000" dirty="0">
                <a:effectLst/>
                <a:latin typeface="+mn-ea"/>
                <a:cs typeface="Times New Roman" panose="02020603050405020304" pitchFamily="18" charset="0"/>
              </a:rPr>
              <a:t>CEAGVIS</a:t>
            </a:r>
            <a:r>
              <a:rPr lang="zh-CN" altLang="zh-CN" sz="2000" dirty="0">
                <a:effectLst/>
                <a:latin typeface="+mn-ea"/>
                <a:cs typeface="Times New Roman" panose="02020603050405020304" pitchFamily="18" charset="0"/>
              </a:rPr>
              <a:t>）</a:t>
            </a:r>
            <a:r>
              <a:rPr lang="en-US" altLang="zh-CN" sz="2000" dirty="0">
                <a:latin typeface="+mn-ea"/>
                <a:cs typeface="Times New Roman" panose="02020603050405020304" pitchFamily="18" charset="0"/>
              </a:rPr>
              <a:t>】 </a:t>
            </a:r>
            <a:r>
              <a:rPr lang="zh-CN" altLang="zh-CN" sz="2000" dirty="0">
                <a:effectLst/>
                <a:latin typeface="+mn-ea"/>
                <a:cs typeface="Times New Roman" panose="02020603050405020304" pitchFamily="18" charset="0"/>
              </a:rPr>
              <a:t>是一个利用物联网技术实现</a:t>
            </a:r>
            <a:r>
              <a:rPr lang="zh-CN" altLang="zh-CN" sz="2000" b="1" dirty="0">
                <a:effectLst/>
                <a:latin typeface="+mn-ea"/>
                <a:cs typeface="Times New Roman" panose="02020603050405020304" pitchFamily="18" charset="0"/>
              </a:rPr>
              <a:t>低成本</a:t>
            </a:r>
            <a:r>
              <a:rPr lang="zh-CN" altLang="zh-CN" sz="2000" dirty="0">
                <a:effectLst/>
                <a:latin typeface="+mn-ea"/>
                <a:cs typeface="Times New Roman" panose="02020603050405020304" pitchFamily="18" charset="0"/>
              </a:rPr>
              <a:t>、</a:t>
            </a:r>
            <a:r>
              <a:rPr lang="zh-CN" altLang="zh-CN" sz="2000" b="1" dirty="0">
                <a:effectLst/>
                <a:latin typeface="+mn-ea"/>
                <a:cs typeface="Times New Roman" panose="02020603050405020304" pitchFamily="18" charset="0"/>
              </a:rPr>
              <a:t>高效率</a:t>
            </a:r>
            <a:r>
              <a:rPr lang="zh-CN" altLang="zh-CN" sz="2000" dirty="0">
                <a:effectLst/>
                <a:latin typeface="+mn-ea"/>
                <a:cs typeface="Times New Roman" panose="02020603050405020304" pitchFamily="18" charset="0"/>
              </a:rPr>
              <a:t>监测的综合管理平台，能够在无需改变室内布局的情况下，</a:t>
            </a:r>
            <a:r>
              <a:rPr lang="zh-CN" altLang="zh-CN" sz="2000" b="1" dirty="0">
                <a:effectLst/>
                <a:latin typeface="+mn-ea"/>
                <a:cs typeface="Times New Roman" panose="02020603050405020304" pitchFamily="18" charset="0"/>
              </a:rPr>
              <a:t>快速部署</a:t>
            </a:r>
            <a:r>
              <a:rPr lang="zh-CN" altLang="zh-CN" sz="2000" dirty="0">
                <a:effectLst/>
                <a:latin typeface="+mn-ea"/>
                <a:cs typeface="Times New Roman" panose="02020603050405020304" pitchFamily="18" charset="0"/>
              </a:rPr>
              <a:t>并</a:t>
            </a:r>
            <a:r>
              <a:rPr lang="zh-CN" altLang="zh-CN" sz="2000" b="1" dirty="0">
                <a:effectLst/>
                <a:latin typeface="+mn-ea"/>
                <a:cs typeface="Times New Roman" panose="02020603050405020304" pitchFamily="18" charset="0"/>
              </a:rPr>
              <a:t>高效管理</a:t>
            </a:r>
            <a:r>
              <a:rPr lang="zh-CN" altLang="zh-CN" sz="2000" dirty="0">
                <a:effectLst/>
                <a:latin typeface="+mn-ea"/>
                <a:cs typeface="Times New Roman" panose="02020603050405020304" pitchFamily="18" charset="0"/>
              </a:rPr>
              <a:t>指定区域。</a:t>
            </a:r>
            <a:endParaRPr lang="zh-CN" altLang="en-US" sz="2000" dirty="0">
              <a:latin typeface="+mn-ea"/>
            </a:endParaRPr>
          </a:p>
        </p:txBody>
      </p:sp>
      <p:pic>
        <p:nvPicPr>
          <p:cNvPr id="3" name="图片 2" descr="图形用户界面, 网站">
            <a:extLst>
              <a:ext uri="{FF2B5EF4-FFF2-40B4-BE49-F238E27FC236}">
                <a16:creationId xmlns:a16="http://schemas.microsoft.com/office/drawing/2014/main" id="{FB2E8BA1-5106-BB63-68B4-A8254155A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684" y="1140392"/>
            <a:ext cx="3345954" cy="52636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接点 7"/>
          <p:cNvSpPr/>
          <p:nvPr/>
        </p:nvSpPr>
        <p:spPr>
          <a:xfrm>
            <a:off x="319364" y="215674"/>
            <a:ext cx="531159" cy="528350"/>
          </a:xfrm>
          <a:prstGeom prst="flowChartConnector">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934631" y="967044"/>
            <a:ext cx="3937493" cy="4923912"/>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zh-CN" sz="2000" b="1" kern="100" dirty="0">
                <a:effectLst/>
                <a:latin typeface="+mn-ea"/>
                <a:cs typeface="Times New Roman" panose="02020603050405020304" pitchFamily="18" charset="0"/>
              </a:rPr>
              <a:t>实时自定义巡检线路</a:t>
            </a:r>
            <a:r>
              <a:rPr lang="zh-CN" altLang="zh-CN" sz="2000" kern="100" dirty="0">
                <a:effectLst/>
                <a:latin typeface="+mn-ea"/>
                <a:cs typeface="Times New Roman" panose="02020603050405020304" pitchFamily="18" charset="0"/>
              </a:rPr>
              <a:t>：系统可以根据用户指定的巡检线路</a:t>
            </a:r>
            <a:r>
              <a:rPr lang="zh-CN" altLang="en-US" sz="2000" kern="100" dirty="0">
                <a:latin typeface="+mn-ea"/>
                <a:cs typeface="Times New Roman" panose="02020603050405020304" pitchFamily="18" charset="0"/>
              </a:rPr>
              <a:t>通过特殊算法处理</a:t>
            </a:r>
            <a:r>
              <a:rPr lang="zh-CN" altLang="zh-CN" sz="2000" kern="100" dirty="0">
                <a:effectLst/>
                <a:latin typeface="+mn-ea"/>
                <a:cs typeface="Times New Roman" panose="02020603050405020304" pitchFamily="18" charset="0"/>
              </a:rPr>
              <a:t>实现</a:t>
            </a:r>
            <a:r>
              <a:rPr lang="zh-CN" altLang="zh-CN" sz="2000" kern="100" dirty="0">
                <a:solidFill>
                  <a:schemeClr val="accent1"/>
                </a:solidFill>
                <a:effectLst/>
                <a:latin typeface="+mn-ea"/>
                <a:cs typeface="Times New Roman" panose="02020603050405020304" pitchFamily="18" charset="0"/>
              </a:rPr>
              <a:t>个性化</a:t>
            </a:r>
            <a:r>
              <a:rPr lang="zh-CN" altLang="zh-CN" sz="2000" kern="100" dirty="0">
                <a:effectLst/>
                <a:latin typeface="+mn-ea"/>
                <a:cs typeface="Times New Roman" panose="02020603050405020304" pitchFamily="18" charset="0"/>
              </a:rPr>
              <a:t>线路定制</a:t>
            </a:r>
            <a:endParaRPr lang="en-US" altLang="zh-CN" sz="2000" kern="100" dirty="0">
              <a:effectLst/>
              <a:latin typeface="+mn-ea"/>
              <a:cs typeface="Times New Roman" panose="02020603050405020304" pitchFamily="18" charset="0"/>
            </a:endParaRPr>
          </a:p>
          <a:p>
            <a:pPr marL="285750" indent="-285750" algn="just">
              <a:lnSpc>
                <a:spcPct val="200000"/>
              </a:lnSpc>
              <a:buFont typeface="Arial" panose="020B0604020202020204" pitchFamily="34" charset="0"/>
              <a:buChar char="•"/>
            </a:pPr>
            <a:endParaRPr lang="zh-CN" altLang="zh-CN" sz="2000" kern="100" dirty="0">
              <a:effectLst/>
              <a:latin typeface="+mn-ea"/>
              <a:cs typeface="Times New Roman" panose="02020603050405020304" pitchFamily="18" charset="0"/>
            </a:endParaRPr>
          </a:p>
          <a:p>
            <a:pPr marL="285750" indent="-285750">
              <a:lnSpc>
                <a:spcPct val="200000"/>
              </a:lnSpc>
              <a:buFont typeface="Arial" panose="020B0604020202020204" pitchFamily="34" charset="0"/>
              <a:buChar char="•"/>
            </a:pPr>
            <a:r>
              <a:rPr lang="zh-CN" altLang="zh-CN" sz="2000" b="1" dirty="0">
                <a:effectLst/>
                <a:latin typeface="+mn-ea"/>
                <a:cs typeface="Times New Roman" panose="02020603050405020304" pitchFamily="18" charset="0"/>
              </a:rPr>
              <a:t>警情提醒</a:t>
            </a:r>
            <a:r>
              <a:rPr lang="zh-CN" altLang="zh-CN" sz="2000" dirty="0">
                <a:effectLst/>
                <a:latin typeface="+mn-ea"/>
                <a:cs typeface="Times New Roman" panose="02020603050405020304" pitchFamily="18" charset="0"/>
              </a:rPr>
              <a:t>：通过建立与巡检小车的联系，及时向用户</a:t>
            </a:r>
            <a:r>
              <a:rPr lang="zh-CN" altLang="zh-CN" sz="2000" dirty="0">
                <a:solidFill>
                  <a:schemeClr val="accent1"/>
                </a:solidFill>
                <a:effectLst/>
                <a:latin typeface="+mn-ea"/>
                <a:cs typeface="Times New Roman" panose="02020603050405020304" pitchFamily="18" charset="0"/>
              </a:rPr>
              <a:t>发送警情提醒消息</a:t>
            </a:r>
            <a:endParaRPr lang="zh-CN" altLang="en-US" sz="2000" dirty="0">
              <a:solidFill>
                <a:schemeClr val="accent1"/>
              </a:solidFill>
              <a:latin typeface="+mn-ea"/>
            </a:endParaRPr>
          </a:p>
        </p:txBody>
      </p:sp>
      <p:sp>
        <p:nvSpPr>
          <p:cNvPr id="2" name="任意多边形 22"/>
          <p:cNvSpPr/>
          <p:nvPr>
            <p:custDataLst>
              <p:tags r:id="rId1"/>
            </p:custDataLst>
          </p:nvPr>
        </p:nvSpPr>
        <p:spPr>
          <a:xfrm>
            <a:off x="0" y="26035"/>
            <a:ext cx="9288145" cy="90805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a:latin typeface="+mn-ea"/>
              </a:rPr>
              <a:t>项目介绍</a:t>
            </a:r>
            <a:r>
              <a:rPr lang="en-US" altLang="zh-CN" sz="3200" kern="0">
                <a:latin typeface="+mn-ea"/>
              </a:rPr>
              <a:t>——Web/Mobile</a:t>
            </a:r>
            <a:r>
              <a:rPr lang="zh-CN" altLang="en-US" sz="3200" kern="0">
                <a:latin typeface="+mn-ea"/>
              </a:rPr>
              <a:t>用户端</a:t>
            </a:r>
            <a:endParaRPr lang="zh-CN" altLang="en-US" sz="3200" kern="0" dirty="0">
              <a:latin typeface="+mn-ea"/>
            </a:endParaRPr>
          </a:p>
        </p:txBody>
      </p:sp>
      <p:pic>
        <p:nvPicPr>
          <p:cNvPr id="5" name="图片 4" descr="图示&#10;&#10;描述已自动生成">
            <a:extLst>
              <a:ext uri="{FF2B5EF4-FFF2-40B4-BE49-F238E27FC236}">
                <a16:creationId xmlns:a16="http://schemas.microsoft.com/office/drawing/2014/main" id="{EED0256E-3DC1-7C5C-F838-207BBE553D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364" y="1219918"/>
            <a:ext cx="7403101" cy="52369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531509" y="931617"/>
            <a:ext cx="4537157" cy="4994765"/>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b="1" kern="100" dirty="0">
                <a:effectLst/>
                <a:latin typeface="+mn-ea"/>
                <a:cs typeface="Times New Roman" panose="02020603050405020304" pitchFamily="18" charset="0"/>
              </a:rPr>
              <a:t>集中管控</a:t>
            </a:r>
            <a:r>
              <a:rPr lang="zh-CN" altLang="en-US" kern="100" dirty="0">
                <a:effectLst/>
                <a:latin typeface="+mn-ea"/>
                <a:cs typeface="Times New Roman" panose="02020603050405020304" pitchFamily="18" charset="0"/>
              </a:rPr>
              <a:t>：根据各种传感器和设备收集到的仓储数据，对物流运转，货物装卸等情况进行</a:t>
            </a:r>
            <a:r>
              <a:rPr lang="zh-CN" altLang="en-US" kern="100" dirty="0">
                <a:solidFill>
                  <a:schemeClr val="accent1"/>
                </a:solidFill>
                <a:effectLst/>
                <a:latin typeface="+mn-ea"/>
                <a:cs typeface="Times New Roman" panose="02020603050405020304" pitchFamily="18" charset="0"/>
              </a:rPr>
              <a:t>可视化分析</a:t>
            </a:r>
            <a:r>
              <a:rPr lang="zh-CN" altLang="en-US" kern="100" dirty="0">
                <a:effectLst/>
                <a:latin typeface="+mn-ea"/>
                <a:cs typeface="Times New Roman" panose="02020603050405020304" pitchFamily="18" charset="0"/>
              </a:rPr>
              <a:t>和</a:t>
            </a:r>
            <a:r>
              <a:rPr lang="zh-CN" altLang="en-US" kern="100" dirty="0">
                <a:solidFill>
                  <a:schemeClr val="accent1"/>
                </a:solidFill>
                <a:effectLst/>
                <a:latin typeface="+mn-ea"/>
                <a:cs typeface="Times New Roman" panose="02020603050405020304" pitchFamily="18" charset="0"/>
              </a:rPr>
              <a:t>数据处理</a:t>
            </a:r>
            <a:endParaRPr lang="en-US" altLang="zh-CN" kern="100" dirty="0">
              <a:solidFill>
                <a:schemeClr val="accent1"/>
              </a:solidFill>
              <a:effectLst/>
              <a:latin typeface="+mn-ea"/>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en-US" b="1" kern="100" dirty="0">
                <a:effectLst/>
                <a:latin typeface="+mn-ea"/>
                <a:cs typeface="Times New Roman" panose="02020603050405020304" pitchFamily="18" charset="0"/>
              </a:rPr>
              <a:t>实时报警</a:t>
            </a:r>
            <a:r>
              <a:rPr lang="zh-CN" altLang="en-US" kern="100" dirty="0">
                <a:effectLst/>
                <a:latin typeface="+mn-ea"/>
                <a:cs typeface="Times New Roman" panose="02020603050405020304" pitchFamily="18" charset="0"/>
              </a:rPr>
              <a:t>：通过设定阈值，对数据进行实时监控，当检测到数据异常时，</a:t>
            </a:r>
            <a:r>
              <a:rPr lang="zh-CN" altLang="en-US" kern="100" dirty="0">
                <a:solidFill>
                  <a:schemeClr val="accent1"/>
                </a:solidFill>
                <a:effectLst/>
                <a:latin typeface="+mn-ea"/>
                <a:cs typeface="Times New Roman" panose="02020603050405020304" pitchFamily="18" charset="0"/>
              </a:rPr>
              <a:t>自动触发</a:t>
            </a:r>
            <a:r>
              <a:rPr lang="zh-CN" altLang="en-US" kern="100" dirty="0">
                <a:effectLst/>
                <a:latin typeface="+mn-ea"/>
                <a:cs typeface="Times New Roman" panose="02020603050405020304" pitchFamily="18" charset="0"/>
              </a:rPr>
              <a:t>报警，向工作人员发出警告。</a:t>
            </a:r>
            <a:endParaRPr lang="en-US" altLang="zh-CN" kern="100" dirty="0">
              <a:effectLst/>
              <a:latin typeface="+mn-ea"/>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en-US" b="1" kern="100" dirty="0">
                <a:effectLst/>
                <a:latin typeface="+mn-ea"/>
                <a:cs typeface="Times New Roman" panose="02020603050405020304" pitchFamily="18" charset="0"/>
              </a:rPr>
              <a:t>监控与维护</a:t>
            </a:r>
            <a:r>
              <a:rPr lang="zh-CN" altLang="en-US" kern="100" dirty="0">
                <a:effectLst/>
                <a:latin typeface="+mn-ea"/>
                <a:cs typeface="Times New Roman" panose="02020603050405020304" pitchFamily="18" charset="0"/>
              </a:rPr>
              <a:t>：利用监控系统，</a:t>
            </a:r>
            <a:r>
              <a:rPr lang="zh-CN" altLang="en-US" kern="100" dirty="0">
                <a:solidFill>
                  <a:schemeClr val="accent1"/>
                </a:solidFill>
                <a:effectLst/>
                <a:latin typeface="+mn-ea"/>
                <a:cs typeface="Times New Roman" panose="02020603050405020304" pitchFamily="18" charset="0"/>
              </a:rPr>
              <a:t>实时监控</a:t>
            </a:r>
            <a:r>
              <a:rPr lang="zh-CN" altLang="en-US" kern="100" dirty="0">
                <a:effectLst/>
                <a:latin typeface="+mn-ea"/>
                <a:cs typeface="Times New Roman" panose="02020603050405020304" pitchFamily="18" charset="0"/>
              </a:rPr>
              <a:t>数据处理和存储的性能，及时发现并解决潜在问题</a:t>
            </a:r>
            <a:endParaRPr lang="zh-CN" altLang="en-US" dirty="0">
              <a:latin typeface="+mn-ea"/>
            </a:endParaRPr>
          </a:p>
        </p:txBody>
      </p:sp>
      <p:sp>
        <p:nvSpPr>
          <p:cNvPr id="3" name="任意多边形 22"/>
          <p:cNvSpPr/>
          <p:nvPr>
            <p:custDataLst>
              <p:tags r:id="rId1"/>
            </p:custDataLst>
          </p:nvPr>
        </p:nvSpPr>
        <p:spPr>
          <a:xfrm>
            <a:off x="0" y="0"/>
            <a:ext cx="7993380" cy="90805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dirty="0">
                <a:latin typeface="微软雅黑" panose="020B0503020204020204" pitchFamily="34" charset="-122"/>
                <a:ea typeface="微软雅黑" panose="020B0503020204020204" pitchFamily="34" charset="-122"/>
                <a:sym typeface="+mn-ea"/>
              </a:rPr>
              <a:t>项目介绍——后台管理端</a:t>
            </a:r>
            <a:endParaRPr lang="zh-CN" altLang="en-US" sz="3200" kern="0" dirty="0">
              <a:latin typeface="+mn-ea"/>
            </a:endParaRPr>
          </a:p>
        </p:txBody>
      </p:sp>
      <p:pic>
        <p:nvPicPr>
          <p:cNvPr id="4" name="图片 3" descr="图表&#10;&#10;中度可信度">
            <a:extLst>
              <a:ext uri="{FF2B5EF4-FFF2-40B4-BE49-F238E27FC236}">
                <a16:creationId xmlns:a16="http://schemas.microsoft.com/office/drawing/2014/main" id="{9285F68D-D474-B8D6-3B8D-DDE2165490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17" y="1213719"/>
            <a:ext cx="7484192" cy="53220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1" name="任意多边形 22"/>
          <p:cNvSpPr/>
          <p:nvPr>
            <p:custDataLst>
              <p:tags r:id="rId1"/>
            </p:custDataLst>
          </p:nvPr>
        </p:nvSpPr>
        <p:spPr>
          <a:xfrm>
            <a:off x="0" y="0"/>
            <a:ext cx="4195482"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技术亮点及优势</a:t>
            </a:r>
          </a:p>
        </p:txBody>
      </p:sp>
      <p:sp>
        <p:nvSpPr>
          <p:cNvPr id="53" name="文本框 52"/>
          <p:cNvSpPr txBox="1"/>
          <p:nvPr/>
        </p:nvSpPr>
        <p:spPr>
          <a:xfrm>
            <a:off x="742840" y="1444738"/>
            <a:ext cx="5695670" cy="3968522"/>
          </a:xfrm>
          <a:prstGeom prst="rect">
            <a:avLst/>
          </a:prstGeom>
          <a:noFill/>
        </p:spPr>
        <p:txBody>
          <a:bodyPr wrap="square" rtlCol="0">
            <a:spAutoFit/>
          </a:bodyPr>
          <a:lstStyle/>
          <a:p>
            <a:pPr algn="l">
              <a:lnSpc>
                <a:spcPts val="3440"/>
              </a:lnSpc>
            </a:pPr>
            <a:r>
              <a:rPr lang="zh-CN" altLang="en-US" sz="2000" dirty="0">
                <a:latin typeface="微软雅黑" panose="020B0503020204020204" pitchFamily="34" charset="-122"/>
                <a:ea typeface="微软雅黑" panose="020B0503020204020204" pitchFamily="34" charset="-122"/>
              </a:rPr>
              <a:t>1.物联网技术集成：</a:t>
            </a:r>
          </a:p>
          <a:p>
            <a:pPr algn="l">
              <a:lnSpc>
                <a:spcPts val="3440"/>
              </a:lnSpc>
            </a:pPr>
            <a:r>
              <a:rPr lang="zh-CN" altLang="en-US" sz="2000" dirty="0">
                <a:latin typeface="微软雅黑" panose="020B0503020204020204" pitchFamily="34" charset="-122"/>
                <a:ea typeface="微软雅黑" panose="020B0503020204020204" pitchFamily="34" charset="-122"/>
              </a:rPr>
              <a:t>CEAGVIS系统集成了物联网技术，通过传感器和网络设备收集和传输数据，实现对封闭环境的实时监测。</a:t>
            </a:r>
          </a:p>
          <a:p>
            <a:pPr algn="l">
              <a:lnSpc>
                <a:spcPts val="3440"/>
              </a:lnSpc>
            </a:pPr>
            <a:endParaRPr lang="zh-CN" altLang="en-US" sz="2000" dirty="0">
              <a:latin typeface="微软雅黑" panose="020B0503020204020204" pitchFamily="34" charset="-122"/>
              <a:ea typeface="微软雅黑" panose="020B0503020204020204" pitchFamily="34" charset="-122"/>
            </a:endParaRPr>
          </a:p>
          <a:p>
            <a:pPr algn="l">
              <a:lnSpc>
                <a:spcPts val="3440"/>
              </a:lnSpc>
            </a:pPr>
            <a:r>
              <a:rPr lang="zh-CN" altLang="en-US" sz="2000" dirty="0">
                <a:latin typeface="微软雅黑" panose="020B0503020204020204" pitchFamily="34" charset="-122"/>
                <a:ea typeface="微软雅黑" panose="020B0503020204020204" pitchFamily="34" charset="-122"/>
              </a:rPr>
              <a:t>2.自动导引车（AGV）：</a:t>
            </a:r>
          </a:p>
          <a:p>
            <a:pPr algn="l">
              <a:lnSpc>
                <a:spcPts val="3440"/>
              </a:lnSpc>
            </a:pPr>
            <a:r>
              <a:rPr lang="zh-CN" altLang="en-US" sz="2000" dirty="0">
                <a:latin typeface="微软雅黑" panose="020B0503020204020204" pitchFamily="34" charset="-122"/>
                <a:ea typeface="微软雅黑" panose="020B0503020204020204" pitchFamily="34" charset="-122"/>
              </a:rPr>
              <a:t>AGV作为硬件载体，配备了主控芯片HT32F52367用于控制车辆的运动和数据处理，以及ESP8266模块用于物联网通信。</a:t>
            </a:r>
          </a:p>
        </p:txBody>
      </p:sp>
      <p:pic>
        <p:nvPicPr>
          <p:cNvPr id="3" name="图片 2" descr="图片包含 室内, 房间, 桌子, 电脑">
            <a:extLst>
              <a:ext uri="{FF2B5EF4-FFF2-40B4-BE49-F238E27FC236}">
                <a16:creationId xmlns:a16="http://schemas.microsoft.com/office/drawing/2014/main" id="{C3460EBA-9D28-C9E9-0515-7D0C54C0DA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8714" y="169463"/>
            <a:ext cx="4889304" cy="65190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67168c96-1614-44b3-94ca-137de46deebb"/>
  <p:tag name="COMMONDATA" val="eyJoZGlkIjoiZWZjMzQ1YmNhZDU0YWYwNDI0NjdhYzc0OTc0NzY3Nz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33,&quot;width&quot;:721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lnSpc>
            <a:spcPct val="130000"/>
          </a:lnSpc>
          <a:defRPr sz="1800"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TotalTime>
  <Words>1133</Words>
  <Application>Microsoft Office PowerPoint</Application>
  <PresentationFormat>自定义</PresentationFormat>
  <Paragraphs>107</Paragraphs>
  <Slides>16</Slides>
  <Notes>11</Notes>
  <HiddenSlides>0</HiddenSlides>
  <MMClips>0</MMClips>
  <ScaleCrop>false</ScaleCrop>
  <HeadingPairs>
    <vt:vector size="6" baseType="variant">
      <vt:variant>
        <vt:lpstr>已用的字体</vt:lpstr>
      </vt:variant>
      <vt:variant>
        <vt:i4>8</vt:i4>
      </vt:variant>
      <vt:variant>
        <vt:lpstr>主题</vt:lpstr>
      </vt:variant>
      <vt:variant>
        <vt:i4>5</vt:i4>
      </vt:variant>
      <vt:variant>
        <vt:lpstr>幻灯片标题</vt:lpstr>
      </vt:variant>
      <vt:variant>
        <vt:i4>16</vt:i4>
      </vt:variant>
    </vt:vector>
  </HeadingPairs>
  <TitlesOfParts>
    <vt:vector size="29" baseType="lpstr">
      <vt:lpstr>-apple-system</vt:lpstr>
      <vt:lpstr>Huawei Sans</vt:lpstr>
      <vt:lpstr>Roboto Regular</vt:lpstr>
      <vt:lpstr>宋体</vt:lpstr>
      <vt:lpstr>微软雅黑</vt:lpstr>
      <vt:lpstr>Arial</vt:lpstr>
      <vt:lpstr>Calibri</vt:lpstr>
      <vt:lpstr>Times New Roman</vt:lpstr>
      <vt:lpstr>1_Title Slide</vt:lpstr>
      <vt:lpstr>Chart page</vt:lpstr>
      <vt:lpstr>4_Chart page</vt:lpstr>
      <vt:lpstr>End page</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007A 007A</cp:lastModifiedBy>
  <cp:revision>1193</cp:revision>
  <dcterms:created xsi:type="dcterms:W3CDTF">2018-06-21T13:34:00Z</dcterms:created>
  <dcterms:modified xsi:type="dcterms:W3CDTF">2024-09-29T13:22:20Z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(3)xhMUdjUTTcMj1LJJXgA0MISMcTantSFwjM6PsaPptRcEo+AWQMgO9pJv8PlGt6lNrtOjm4GN
CZBoZwpXMdz8PB/HKYnsUMLG0jOY5uCuDdqJ+i3tgzGTTmHDi4z1VoDRO+7AjT0phqmKD9uG
B1by6AyjcAps/8/s2+18v0bBRqRzG9X196dHLAQHGn6cpauFrGnUy1p0nmWBmsmlFtksnyvF
MYo6uos+UAJjre9N+Z</vt:lpwstr>
  </property>
  <property fmtid="{D5CDD505-2E9C-101B-9397-08002B2CF9AE}" pid="3" name="_2015_ms_pID_7253431">
    <vt:lpwstr>/8nrUwHj2Ficj9mEdove85YhVpA0hy4+GeaCKCN7A3+ItjPB5Q5tPv
+imGXsUBxKpSnjDly6YlyMIHWL4mSDvc8HBVeV2kjrwTQhd+XkBQutwfqWOHBXO5+a7OPXX1
QdKWdhe7ZXHD9QoA/mgIjpNVlTRSSLTBSX9WUzBkuyIP7E5KpD8JtYuxmKJRrhwLb7Jbjwd0
IiTpAmJGekLIGxlhSfrBP2Pn2R9LP5gZQtnd</vt:lpwstr>
  </property>
  <property fmtid="{D5CDD505-2E9C-101B-9397-08002B2CF9AE}" pid="4" name="_2015_ms_pID_7253432">
    <vt:lpwstr>GQ==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1652867020</vt:lpwstr>
  </property>
  <property fmtid="{D5CDD505-2E9C-101B-9397-08002B2CF9AE}" pid="9" name="ICV">
    <vt:lpwstr>6930107633AA43CC8F8127D35237BF26</vt:lpwstr>
  </property>
  <property fmtid="{D5CDD505-2E9C-101B-9397-08002B2CF9AE}" pid="10" name="KSOProductBuildVer">
    <vt:lpwstr>2052-11.1.0.12165</vt:lpwstr>
  </property>
</Properties>
</file>